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2"/>
  </p:notesMasterIdLst>
  <p:sldIdLst>
    <p:sldId id="268" r:id="rId2"/>
    <p:sldId id="1415" r:id="rId3"/>
    <p:sldId id="1416" r:id="rId4"/>
    <p:sldId id="1417" r:id="rId5"/>
    <p:sldId id="1418" r:id="rId6"/>
    <p:sldId id="1419" r:id="rId7"/>
    <p:sldId id="1420" r:id="rId8"/>
    <p:sldId id="1433" r:id="rId9"/>
    <p:sldId id="1427" r:id="rId10"/>
    <p:sldId id="1430" r:id="rId11"/>
    <p:sldId id="1424" r:id="rId12"/>
    <p:sldId id="1421" r:id="rId13"/>
    <p:sldId id="1423" r:id="rId14"/>
    <p:sldId id="1431" r:id="rId15"/>
    <p:sldId id="1435" r:id="rId16"/>
    <p:sldId id="1434" r:id="rId17"/>
    <p:sldId id="1436" r:id="rId18"/>
    <p:sldId id="1437" r:id="rId19"/>
    <p:sldId id="1438" r:id="rId20"/>
    <p:sldId id="1439" r:id="rId21"/>
  </p:sldIdLst>
  <p:sldSz cx="9144000" cy="5143500" type="screen16x9"/>
  <p:notesSz cx="6858000" cy="9144000"/>
  <p:embeddedFontLst>
    <p:embeddedFont>
      <p:font typeface="Source Sans Pro" panose="020B0503030403020204" pitchFamily="34" charset="0"/>
      <p:regular r:id="rId23"/>
      <p:bold r:id="rId24"/>
      <p:italic r:id="rId25"/>
      <p:boldItalic r:id="rId26"/>
    </p:embeddedFont>
    <p:embeddedFont>
      <p:font typeface="Source Sans Pro SemiBold" panose="020F050202020403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ynne Jones"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7BA3B7-3D94-456F-8103-1ACCFDEE426C}">
  <a:tblStyle styleId="{307BA3B7-3D94-456F-8103-1ACCFDEE426C}"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904"/>
    <p:restoredTop sz="94694"/>
  </p:normalViewPr>
  <p:slideViewPr>
    <p:cSldViewPr snapToGrid="0">
      <p:cViewPr varScale="1">
        <p:scale>
          <a:sx n="134" d="100"/>
          <a:sy n="134" d="100"/>
        </p:scale>
        <p:origin x="184" y="6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362706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54798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12090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281870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52649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59568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we need to schedule the student talks (ask them to volunteer for a slot!) When?</a:t>
            </a:r>
          </a:p>
        </p:txBody>
      </p:sp>
    </p:spTree>
    <p:extLst>
      <p:ext uri="{BB962C8B-B14F-4D97-AF65-F5344CB8AC3E}">
        <p14:creationId xmlns:p14="http://schemas.microsoft.com/office/powerpoint/2010/main" val="435116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2399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05129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 say we start the icebreaker by telling them something, then students</a:t>
            </a:r>
          </a:p>
        </p:txBody>
      </p:sp>
    </p:spTree>
    <p:extLst>
      <p:ext uri="{BB962C8B-B14F-4D97-AF65-F5344CB8AC3E}">
        <p14:creationId xmlns:p14="http://schemas.microsoft.com/office/powerpoint/2010/main" val="3026585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6007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6340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69002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2311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should tell them what to do if they feel there was a breach – come to one of us?</a:t>
            </a:r>
          </a:p>
        </p:txBody>
      </p:sp>
    </p:spTree>
    <p:extLst>
      <p:ext uri="{BB962C8B-B14F-4D97-AF65-F5344CB8AC3E}">
        <p14:creationId xmlns:p14="http://schemas.microsoft.com/office/powerpoint/2010/main" val="1904810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9265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7292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1732085" y="170450"/>
            <a:ext cx="7175690" cy="634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Font typeface="Source Sans Pro SemiBold"/>
              <a:buNone/>
              <a:defRPr>
                <a:latin typeface="Source Sans Pro SemiBold"/>
                <a:ea typeface="Source Sans Pro SemiBold"/>
                <a:cs typeface="Source Sans Pro SemiBold"/>
                <a:sym typeface="Source Sans Pro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dirty="0"/>
          </a:p>
        </p:txBody>
      </p:sp>
      <p:sp>
        <p:nvSpPr>
          <p:cNvPr id="39" name="Google Shape;39;p5"/>
          <p:cNvSpPr txBox="1">
            <a:spLocks noGrp="1"/>
          </p:cNvSpPr>
          <p:nvPr>
            <p:ph type="sldNum" idx="12"/>
          </p:nvPr>
        </p:nvSpPr>
        <p:spPr>
          <a:xfrm>
            <a:off x="8348289"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r>
              <a:rPr lang="en" dirty="0"/>
              <a:t>1</a:t>
            </a:r>
            <a:endParaRPr dirty="0"/>
          </a:p>
        </p:txBody>
      </p:sp>
      <p:sp>
        <p:nvSpPr>
          <p:cNvPr id="40" name="Google Shape;40;p5"/>
          <p:cNvSpPr txBox="1">
            <a:spLocks noGrp="1"/>
          </p:cNvSpPr>
          <p:nvPr>
            <p:ph type="body" idx="1"/>
          </p:nvPr>
        </p:nvSpPr>
        <p:spPr>
          <a:xfrm>
            <a:off x="211425" y="966375"/>
            <a:ext cx="8620800" cy="37359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rgbClr val="313333"/>
              </a:buClr>
              <a:buSzPts val="1800"/>
              <a:buFont typeface="Source Sans Pro"/>
              <a:buChar char="●"/>
              <a:defRPr sz="1800">
                <a:solidFill>
                  <a:srgbClr val="313333"/>
                </a:solidFill>
                <a:latin typeface="Source Sans Pro"/>
                <a:ea typeface="Source Sans Pro"/>
                <a:cs typeface="Source Sans Pro"/>
                <a:sym typeface="Source Sans Pro"/>
              </a:defRPr>
            </a:lvl1pPr>
            <a:lvl2pPr marL="914400" lvl="1"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2pPr>
            <a:lvl3pPr marL="1371600" lvl="2"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3pPr>
            <a:lvl4pPr marL="1828800" lvl="3"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4pPr>
            <a:lvl5pPr marL="2286000" lvl="4"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5pPr>
            <a:lvl6pPr marL="2743200" lvl="5"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6pPr>
            <a:lvl7pPr marL="3200400" lvl="6"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7pPr>
            <a:lvl8pPr marL="3657600" lvl="7"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8pPr>
            <a:lvl9pPr marL="4114800" lvl="8" indent="-317500" rtl="0">
              <a:lnSpc>
                <a:spcPct val="100000"/>
              </a:lnSpc>
              <a:spcBef>
                <a:spcPts val="400"/>
              </a:spcBef>
              <a:spcAft>
                <a:spcPts val="40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7" name="Google Shape;7;p1"/>
          <p:cNvSpPr txBox="1">
            <a:spLocks noGrp="1"/>
          </p:cNvSpPr>
          <p:nvPr>
            <p:ph type="title"/>
          </p:nvPr>
        </p:nvSpPr>
        <p:spPr>
          <a:xfrm>
            <a:off x="1257299" y="101600"/>
            <a:ext cx="7650475" cy="70305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rgbClr val="00BABC"/>
              </a:buClr>
              <a:buSzPts val="2800"/>
              <a:buFont typeface="Source Sans Pro SemiBold"/>
              <a:buNone/>
              <a:defRPr sz="2800">
                <a:solidFill>
                  <a:srgbClr val="00BABC"/>
                </a:solidFill>
                <a:latin typeface="Source Sans Pro SemiBold"/>
                <a:ea typeface="Source Sans Pro SemiBold"/>
                <a:cs typeface="Source Sans Pro SemiBold"/>
                <a:sym typeface="Source Sans Pro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dirty="0"/>
          </a:p>
        </p:txBody>
      </p:sp>
      <p:sp>
        <p:nvSpPr>
          <p:cNvPr id="8" name="Google Shape;8;p1"/>
          <p:cNvSpPr txBox="1">
            <a:spLocks noGrp="1"/>
          </p:cNvSpPr>
          <p:nvPr>
            <p:ph type="body" idx="1"/>
          </p:nvPr>
        </p:nvSpPr>
        <p:spPr>
          <a:xfrm>
            <a:off x="211425" y="966375"/>
            <a:ext cx="6868644" cy="3518539"/>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rgbClr val="313333"/>
              </a:buClr>
              <a:buSzPts val="1800"/>
              <a:buFont typeface="Source Sans Pro"/>
              <a:buChar char="●"/>
              <a:defRPr sz="1800">
                <a:solidFill>
                  <a:srgbClr val="313333"/>
                </a:solidFill>
                <a:latin typeface="Source Sans Pro"/>
                <a:ea typeface="Source Sans Pro"/>
                <a:cs typeface="Source Sans Pro"/>
                <a:sym typeface="Source Sans Pro"/>
              </a:defRPr>
            </a:lvl1pPr>
            <a:lvl2pPr marL="914400" lvl="1"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2pPr>
            <a:lvl3pPr marL="1371600" lvl="2"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3pPr>
            <a:lvl4pPr marL="1828800" lvl="3"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4pPr>
            <a:lvl5pPr marL="2286000" lvl="4"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5pPr>
            <a:lvl6pPr marL="2743200" lvl="5"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6pPr>
            <a:lvl7pPr marL="3200400" lvl="6"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7pPr>
            <a:lvl8pPr marL="3657600" lvl="7"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8pPr>
            <a:lvl9pPr marL="4114800" lvl="8" indent="-317500" rtl="0">
              <a:lnSpc>
                <a:spcPct val="100000"/>
              </a:lnSpc>
              <a:spcBef>
                <a:spcPts val="400"/>
              </a:spcBef>
              <a:spcAft>
                <a:spcPts val="40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9pPr>
          </a:lstStyle>
          <a:p>
            <a:endParaRPr dirty="0"/>
          </a:p>
        </p:txBody>
      </p:sp>
      <p:cxnSp>
        <p:nvCxnSpPr>
          <p:cNvPr id="10" name="Google Shape;10;p1"/>
          <p:cNvCxnSpPr>
            <a:cxnSpLocks/>
          </p:cNvCxnSpPr>
          <p:nvPr/>
        </p:nvCxnSpPr>
        <p:spPr>
          <a:xfrm>
            <a:off x="155725" y="864800"/>
            <a:ext cx="8751950" cy="0"/>
          </a:xfrm>
          <a:prstGeom prst="straightConnector1">
            <a:avLst/>
          </a:prstGeom>
          <a:noFill/>
          <a:ln w="9525" cap="flat" cmpd="sng">
            <a:solidFill>
              <a:srgbClr val="00BABC"/>
            </a:solidFill>
            <a:prstDash val="solid"/>
            <a:round/>
            <a:headEnd type="none" w="med" len="med"/>
            <a:tailEnd type="none" w="med" len="med"/>
          </a:ln>
        </p:spPr>
      </p:cxnSp>
      <p:cxnSp>
        <p:nvCxnSpPr>
          <p:cNvPr id="13" name="Google Shape;13;p1"/>
          <p:cNvCxnSpPr/>
          <p:nvPr/>
        </p:nvCxnSpPr>
        <p:spPr>
          <a:xfrm>
            <a:off x="238275" y="4754200"/>
            <a:ext cx="8669400" cy="0"/>
          </a:xfrm>
          <a:prstGeom prst="straightConnector1">
            <a:avLst/>
          </a:prstGeom>
          <a:noFill/>
          <a:ln w="9525" cap="flat" cmpd="sng">
            <a:solidFill>
              <a:srgbClr val="00BABC"/>
            </a:solidFill>
            <a:prstDash val="solid"/>
            <a:round/>
            <a:headEnd type="none" w="med" len="med"/>
            <a:tailEnd type="none" w="med" len="med"/>
          </a:ln>
        </p:spPr>
      </p:cxnSp>
      <p:sp>
        <p:nvSpPr>
          <p:cNvPr id="14" name="Google Shape;14;p1"/>
          <p:cNvSpPr txBox="1"/>
          <p:nvPr/>
        </p:nvSpPr>
        <p:spPr>
          <a:xfrm>
            <a:off x="155725" y="4749825"/>
            <a:ext cx="6725400" cy="393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lang="en" sz="1000" dirty="0">
                <a:solidFill>
                  <a:srgbClr val="666666"/>
                </a:solidFill>
                <a:latin typeface="Source Sans Pro"/>
                <a:ea typeface="Source Sans Pro"/>
                <a:cs typeface="Source Sans Pro"/>
                <a:sym typeface="Source Sans Pro"/>
              </a:rPr>
              <a:t>Vatican Observatory Summer School  2023 |  Introductory Lecture | June 5, 2023</a:t>
            </a:r>
            <a:endParaRPr sz="1000" dirty="0">
              <a:solidFill>
                <a:schemeClr val="dk2"/>
              </a:solidFill>
              <a:latin typeface="Source Sans Pro"/>
              <a:ea typeface="Source Sans Pro"/>
              <a:cs typeface="Source Sans Pro"/>
              <a:sym typeface="Source Sans Pro"/>
            </a:endParaRPr>
          </a:p>
        </p:txBody>
      </p:sp>
    </p:spTree>
  </p:cSld>
  <p:clrMap bg1="lt1" tx1="dk1" bg2="dk2" tx2="lt2" accent1="accent1" accent2="accent2" accent3="accent3" accent4="accent4" accent5="accent5" accent6="accent6" hlink="hlink" folHlink="folHlink"/>
  <p:sldLayoutIdLst>
    <p:sldLayoutId id="214748365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VaticanObsSummerSchool2023/lectures"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hyperlink" Target="https://ls.st/s23" TargetMode="Externa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datalab.noirlab.edu/account/login.html"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hyperlink" Target="https://irsa.ipac.caltech.edu/frontpage/"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a:t>
            </a:fld>
            <a:endParaRPr/>
          </a:p>
        </p:txBody>
      </p:sp>
      <p:sp>
        <p:nvSpPr>
          <p:cNvPr id="6" name="Minnesota Institute for Astrophysics Colloquium,  April 16, 2021">
            <a:extLst>
              <a:ext uri="{FF2B5EF4-FFF2-40B4-BE49-F238E27FC236}">
                <a16:creationId xmlns:a16="http://schemas.microsoft.com/office/drawing/2014/main" id="{51F44D1B-1A55-504B-849C-BCA467C7EC26}"/>
              </a:ext>
            </a:extLst>
          </p:cNvPr>
          <p:cNvSpPr txBox="1"/>
          <p:nvPr/>
        </p:nvSpPr>
        <p:spPr>
          <a:xfrm>
            <a:off x="188469" y="1269787"/>
            <a:ext cx="3724107" cy="907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r>
              <a:rPr lang="en-US" sz="1800" b="1" dirty="0">
                <a:solidFill>
                  <a:schemeClr val="tx1"/>
                </a:solidFill>
                <a:latin typeface="Helvetica" pitchFamily="2" charset="0"/>
                <a:ea typeface="Times New Roman"/>
                <a:cs typeface="Times New Roman"/>
                <a:sym typeface="Times New Roman"/>
              </a:rPr>
              <a:t>Viviana </a:t>
            </a:r>
            <a:r>
              <a:rPr lang="en-US" sz="1800" b="1" dirty="0" err="1">
                <a:solidFill>
                  <a:schemeClr val="tx1"/>
                </a:solidFill>
                <a:latin typeface="Helvetica" pitchFamily="2" charset="0"/>
                <a:ea typeface="Times New Roman"/>
                <a:cs typeface="Times New Roman"/>
                <a:sym typeface="Times New Roman"/>
              </a:rPr>
              <a:t>Acquaviva</a:t>
            </a:r>
            <a:endParaRPr lang="en-US" sz="1800" b="1" dirty="0">
              <a:solidFill>
                <a:schemeClr val="tx1"/>
              </a:solidFill>
              <a:latin typeface="Helvetica" pitchFamily="2" charset="0"/>
              <a:ea typeface="Times New Roman"/>
              <a:cs typeface="Times New Roman"/>
              <a:sym typeface="Times New Roman"/>
            </a:endParaRPr>
          </a:p>
          <a:p>
            <a:r>
              <a:rPr lang="en-US" sz="1800" b="1" dirty="0">
                <a:solidFill>
                  <a:schemeClr val="tx1"/>
                </a:solidFill>
                <a:latin typeface="Helvetica" pitchFamily="2" charset="0"/>
                <a:ea typeface="Times New Roman"/>
                <a:cs typeface="Times New Roman"/>
                <a:sym typeface="Times New Roman"/>
              </a:rPr>
              <a:t>     &amp;</a:t>
            </a:r>
          </a:p>
          <a:p>
            <a:r>
              <a:rPr lang="en-US" sz="1800" b="1" dirty="0">
                <a:solidFill>
                  <a:schemeClr val="tx1"/>
                </a:solidFill>
                <a:latin typeface="Helvetica" pitchFamily="2" charset="0"/>
                <a:ea typeface="Times New Roman"/>
                <a:cs typeface="Times New Roman"/>
                <a:sym typeface="Times New Roman"/>
              </a:rPr>
              <a:t> </a:t>
            </a:r>
            <a:r>
              <a:rPr lang="en-US" sz="1800" b="1" dirty="0" err="1">
                <a:solidFill>
                  <a:schemeClr val="tx1"/>
                </a:solidFill>
                <a:latin typeface="Helvetica" pitchFamily="2" charset="0"/>
                <a:ea typeface="Times New Roman"/>
                <a:cs typeface="Times New Roman"/>
                <a:sym typeface="Times New Roman"/>
              </a:rPr>
              <a:t>Željko</a:t>
            </a:r>
            <a:r>
              <a:rPr lang="en-US" sz="1800" b="1" dirty="0">
                <a:solidFill>
                  <a:schemeClr val="tx1"/>
                </a:solidFill>
                <a:latin typeface="Helvetica" pitchFamily="2" charset="0"/>
                <a:ea typeface="Times New Roman"/>
                <a:cs typeface="Times New Roman"/>
                <a:sym typeface="Times New Roman"/>
              </a:rPr>
              <a:t> </a:t>
            </a:r>
            <a:r>
              <a:rPr lang="en-US" sz="1800" b="1" dirty="0" err="1">
                <a:solidFill>
                  <a:schemeClr val="tx1"/>
                </a:solidFill>
                <a:latin typeface="Helvetica" pitchFamily="2" charset="0"/>
                <a:ea typeface="Times New Roman"/>
                <a:cs typeface="Times New Roman"/>
                <a:sym typeface="Times New Roman"/>
              </a:rPr>
              <a:t>Ivezić</a:t>
            </a:r>
            <a:r>
              <a:rPr lang="en-US" sz="1800" b="1" dirty="0">
                <a:solidFill>
                  <a:schemeClr val="tx1"/>
                </a:solidFill>
                <a:latin typeface="Helvetica" pitchFamily="2" charset="0"/>
                <a:ea typeface="Times New Roman"/>
                <a:cs typeface="Times New Roman"/>
                <a:sym typeface="Times New Roman"/>
              </a:rPr>
              <a:t> </a:t>
            </a:r>
            <a:endParaRPr lang="en-US" sz="1800" b="1" dirty="0">
              <a:solidFill>
                <a:schemeClr val="tx1"/>
              </a:solidFill>
              <a:latin typeface="Helvetica" pitchFamily="2" charset="0"/>
            </a:endParaRPr>
          </a:p>
        </p:txBody>
      </p:sp>
      <p:sp>
        <p:nvSpPr>
          <p:cNvPr id="2" name="LSST: the Greatest Movie of All Time">
            <a:extLst>
              <a:ext uri="{FF2B5EF4-FFF2-40B4-BE49-F238E27FC236}">
                <a16:creationId xmlns:a16="http://schemas.microsoft.com/office/drawing/2014/main" id="{97FE12BA-1163-E9EB-9F9C-1AC6A4AF6E77}"/>
              </a:ext>
            </a:extLst>
          </p:cNvPr>
          <p:cNvSpPr txBox="1"/>
          <p:nvPr/>
        </p:nvSpPr>
        <p:spPr>
          <a:xfrm>
            <a:off x="1645920" y="-50146"/>
            <a:ext cx="742187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VOSS 2023: </a:t>
            </a:r>
            <a:r>
              <a:rPr lang="en-US" sz="2400" b="1" i="0" u="none" strike="noStrike" dirty="0">
                <a:solidFill>
                  <a:schemeClr val="accent5"/>
                </a:solidFill>
                <a:effectLst/>
                <a:latin typeface="Helvetica" pitchFamily="2" charset="0"/>
              </a:rPr>
              <a:t>Introductory Lecture</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3" name="Picture 2">
            <a:extLst>
              <a:ext uri="{FF2B5EF4-FFF2-40B4-BE49-F238E27FC236}">
                <a16:creationId xmlns:a16="http://schemas.microsoft.com/office/drawing/2014/main" id="{46B12B46-0027-BE7D-986D-E0C4A1E1425B}"/>
              </a:ext>
            </a:extLst>
          </p:cNvPr>
          <p:cNvPicPr>
            <a:picLocks noChangeAspect="1"/>
          </p:cNvPicPr>
          <p:nvPr/>
        </p:nvPicPr>
        <p:blipFill>
          <a:blip r:embed="rId3"/>
          <a:stretch>
            <a:fillRect/>
          </a:stretch>
        </p:blipFill>
        <p:spPr>
          <a:xfrm>
            <a:off x="3117984" y="914399"/>
            <a:ext cx="5513298" cy="37640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10</a:t>
            </a:fld>
            <a:endParaRPr/>
          </a:p>
        </p:txBody>
      </p:sp>
      <p:sp>
        <p:nvSpPr>
          <p:cNvPr id="5" name="TextBox 4">
            <a:extLst>
              <a:ext uri="{FF2B5EF4-FFF2-40B4-BE49-F238E27FC236}">
                <a16:creationId xmlns:a16="http://schemas.microsoft.com/office/drawing/2014/main" id="{D04060C9-F435-0582-6979-EC5C69D0F993}"/>
              </a:ext>
            </a:extLst>
          </p:cNvPr>
          <p:cNvSpPr txBox="1"/>
          <p:nvPr/>
        </p:nvSpPr>
        <p:spPr>
          <a:xfrm>
            <a:off x="139337" y="834712"/>
            <a:ext cx="8928462" cy="3785652"/>
          </a:xfrm>
          <a:prstGeom prst="rect">
            <a:avLst/>
          </a:prstGeom>
          <a:noFill/>
        </p:spPr>
        <p:txBody>
          <a:bodyPr wrap="square">
            <a:spAutoFit/>
          </a:bodyPr>
          <a:lstStyle/>
          <a:p>
            <a:r>
              <a:rPr lang="en-US" sz="2000" b="1" dirty="0">
                <a:effectLst/>
                <a:latin typeface="inherit"/>
              </a:rPr>
              <a:t>Inclusiveness</a:t>
            </a:r>
            <a:br>
              <a:rPr lang="en-US" sz="2000" dirty="0"/>
            </a:br>
            <a:r>
              <a:rPr lang="en-US" sz="2000" dirty="0"/>
              <a:t>We recognize the importance of actively including and encouraging involvement from all corners; diversity is only a benefit if all members feel empowered to participate. Quoting from the American Astronomical Society guidelines: </a:t>
            </a:r>
            <a:r>
              <a:rPr lang="en-US" sz="2000" dirty="0">
                <a:solidFill>
                  <a:schemeClr val="accent5"/>
                </a:solidFill>
              </a:rPr>
              <a:t>"Scientists should work to provide an environment that encourages the free expression and exchange of scientific ideas.  </a:t>
            </a:r>
          </a:p>
          <a:p>
            <a:endParaRPr lang="en-US" sz="2000" dirty="0"/>
          </a:p>
          <a:p>
            <a:r>
              <a:rPr lang="en-US" sz="2000" dirty="0"/>
              <a:t>They should promote equality of opportunity and fair treatment for all their colleagues, regardless of gender, race, ethnic and national origin, religion, age, marital status, sexual orientation, gender identity and expression, disability, veteran status, etc. </a:t>
            </a:r>
          </a:p>
          <a:p>
            <a:r>
              <a:rPr lang="en-US" sz="2000" dirty="0">
                <a:solidFill>
                  <a:schemeClr val="accent5"/>
                </a:solidFill>
              </a:rPr>
              <a:t>“Scientific ability must be respected wherever it is found."</a:t>
            </a:r>
          </a:p>
        </p:txBody>
      </p:sp>
      <p:sp>
        <p:nvSpPr>
          <p:cNvPr id="6" name="LSST: the Greatest Movie of All Time">
            <a:extLst>
              <a:ext uri="{FF2B5EF4-FFF2-40B4-BE49-F238E27FC236}">
                <a16:creationId xmlns:a16="http://schemas.microsoft.com/office/drawing/2014/main" id="{8BE3CC03-AB84-F64F-80DD-614CA37E8052}"/>
              </a:ext>
            </a:extLst>
          </p:cNvPr>
          <p:cNvSpPr txBox="1"/>
          <p:nvPr/>
        </p:nvSpPr>
        <p:spPr>
          <a:xfrm>
            <a:off x="3196025" y="0"/>
            <a:ext cx="292608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Tree>
    <p:extLst>
      <p:ext uri="{BB962C8B-B14F-4D97-AF65-F5344CB8AC3E}">
        <p14:creationId xmlns:p14="http://schemas.microsoft.com/office/powerpoint/2010/main" val="3146988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11</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285750" y="-66675"/>
            <a:ext cx="8782050" cy="9013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We will have daily updates with lectures and other events:</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2" name="Picture 1">
            <a:extLst>
              <a:ext uri="{FF2B5EF4-FFF2-40B4-BE49-F238E27FC236}">
                <a16:creationId xmlns:a16="http://schemas.microsoft.com/office/drawing/2014/main" id="{E0DB419F-DDD6-CA72-1045-7BAE9EA700DF}"/>
              </a:ext>
            </a:extLst>
          </p:cNvPr>
          <p:cNvPicPr>
            <a:picLocks noChangeAspect="1"/>
          </p:cNvPicPr>
          <p:nvPr/>
        </p:nvPicPr>
        <p:blipFill>
          <a:blip r:embed="rId3"/>
          <a:stretch>
            <a:fillRect/>
          </a:stretch>
        </p:blipFill>
        <p:spPr>
          <a:xfrm>
            <a:off x="2498893" y="935302"/>
            <a:ext cx="4146214" cy="3244319"/>
          </a:xfrm>
          <a:prstGeom prst="rect">
            <a:avLst/>
          </a:prstGeom>
        </p:spPr>
      </p:pic>
      <p:sp>
        <p:nvSpPr>
          <p:cNvPr id="3" name="TextBox 2">
            <a:extLst>
              <a:ext uri="{FF2B5EF4-FFF2-40B4-BE49-F238E27FC236}">
                <a16:creationId xmlns:a16="http://schemas.microsoft.com/office/drawing/2014/main" id="{E4B3F7DD-1C21-D348-AD9A-AB95D6949D77}"/>
              </a:ext>
            </a:extLst>
          </p:cNvPr>
          <p:cNvSpPr txBox="1"/>
          <p:nvPr/>
        </p:nvSpPr>
        <p:spPr>
          <a:xfrm>
            <a:off x="2143792" y="4179621"/>
            <a:ext cx="5438108" cy="523220"/>
          </a:xfrm>
          <a:prstGeom prst="rect">
            <a:avLst/>
          </a:prstGeom>
          <a:noFill/>
        </p:spPr>
        <p:txBody>
          <a:bodyPr wrap="square" rtlCol="0">
            <a:spAutoFit/>
          </a:bodyPr>
          <a:lstStyle/>
          <a:p>
            <a:r>
              <a:rPr lang="en-US" b="1" dirty="0"/>
              <a:t>Most of our daily communications will happen through Slack. </a:t>
            </a:r>
          </a:p>
          <a:p>
            <a:pPr algn="ctr"/>
            <a:r>
              <a:rPr lang="en-US" b="1" dirty="0"/>
              <a:t>Make sure you accept the invitation sent by Antonio!</a:t>
            </a:r>
          </a:p>
        </p:txBody>
      </p:sp>
    </p:spTree>
    <p:extLst>
      <p:ext uri="{BB962C8B-B14F-4D97-AF65-F5344CB8AC3E}">
        <p14:creationId xmlns:p14="http://schemas.microsoft.com/office/powerpoint/2010/main" val="2443955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12</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645920" y="-50146"/>
            <a:ext cx="742187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 where are the lectures? </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0FD46C41-6162-285A-4214-8F928B88B565}"/>
              </a:ext>
            </a:extLst>
          </p:cNvPr>
          <p:cNvSpPr txBox="1"/>
          <p:nvPr/>
        </p:nvSpPr>
        <p:spPr>
          <a:xfrm>
            <a:off x="1025718" y="1034389"/>
            <a:ext cx="5888326" cy="523220"/>
          </a:xfrm>
          <a:prstGeom prst="rect">
            <a:avLst/>
          </a:prstGeom>
          <a:noFill/>
        </p:spPr>
        <p:txBody>
          <a:bodyPr wrap="square" rtlCol="0">
            <a:spAutoFit/>
          </a:bodyPr>
          <a:lstStyle/>
          <a:p>
            <a:r>
              <a:rPr lang="en-US" b="0" i="0" dirty="0">
                <a:effectLst/>
                <a:latin typeface="Helvetica" pitchFamily="2" charset="0"/>
                <a:hlinkClick r:id="rId3"/>
              </a:rPr>
              <a:t>https://github.com/VaticanObsSummerSchool2023/lectures</a:t>
            </a:r>
            <a:br>
              <a:rPr lang="en-US" dirty="0"/>
            </a:br>
            <a:endParaRPr lang="en-US" dirty="0"/>
          </a:p>
        </p:txBody>
      </p:sp>
      <p:pic>
        <p:nvPicPr>
          <p:cNvPr id="3" name="Picture 2">
            <a:extLst>
              <a:ext uri="{FF2B5EF4-FFF2-40B4-BE49-F238E27FC236}">
                <a16:creationId xmlns:a16="http://schemas.microsoft.com/office/drawing/2014/main" id="{A50E85CB-C776-7678-FB0F-64714E89491A}"/>
              </a:ext>
            </a:extLst>
          </p:cNvPr>
          <p:cNvPicPr>
            <a:picLocks noChangeAspect="1"/>
          </p:cNvPicPr>
          <p:nvPr/>
        </p:nvPicPr>
        <p:blipFill>
          <a:blip r:embed="rId4"/>
          <a:stretch>
            <a:fillRect/>
          </a:stretch>
        </p:blipFill>
        <p:spPr>
          <a:xfrm>
            <a:off x="954156" y="1440577"/>
            <a:ext cx="5620642" cy="3242051"/>
          </a:xfrm>
          <a:prstGeom prst="rect">
            <a:avLst/>
          </a:prstGeom>
        </p:spPr>
      </p:pic>
      <p:sp>
        <p:nvSpPr>
          <p:cNvPr id="5" name="TextBox 4">
            <a:extLst>
              <a:ext uri="{FF2B5EF4-FFF2-40B4-BE49-F238E27FC236}">
                <a16:creationId xmlns:a16="http://schemas.microsoft.com/office/drawing/2014/main" id="{40A55861-97D7-DDA8-E7A1-39BBA7A3EB13}"/>
              </a:ext>
            </a:extLst>
          </p:cNvPr>
          <p:cNvSpPr txBox="1"/>
          <p:nvPr/>
        </p:nvSpPr>
        <p:spPr>
          <a:xfrm>
            <a:off x="6985606" y="1302327"/>
            <a:ext cx="2142607" cy="2954655"/>
          </a:xfrm>
          <a:prstGeom prst="rect">
            <a:avLst/>
          </a:prstGeom>
          <a:noFill/>
        </p:spPr>
        <p:txBody>
          <a:bodyPr wrap="square" rtlCol="0">
            <a:spAutoFit/>
          </a:bodyPr>
          <a:lstStyle/>
          <a:p>
            <a:r>
              <a:rPr lang="en-US" b="1" dirty="0">
                <a:solidFill>
                  <a:srgbClr val="FF0000"/>
                </a:solidFill>
              </a:rPr>
              <a:t>ALL YOU NEED TO WRITE DOWN IS     THIS LINK:</a:t>
            </a:r>
            <a:br>
              <a:rPr lang="en-US" sz="1800" b="1" dirty="0">
                <a:solidFill>
                  <a:srgbClr val="FF0000"/>
                </a:solidFill>
              </a:rPr>
            </a:br>
            <a:r>
              <a:rPr lang="en-US" sz="1800" dirty="0">
                <a:solidFill>
                  <a:schemeClr val="accent5"/>
                </a:solidFill>
                <a:hlinkClick r:id="rId5">
                  <a:extLst>
                    <a:ext uri="{A12FA001-AC4F-418D-AE19-62706E023703}">
                      <ahyp:hlinkClr xmlns:ahyp="http://schemas.microsoft.com/office/drawing/2018/hyperlinkcolor" val="tx"/>
                    </a:ext>
                  </a:extLst>
                </a:hlinkClick>
              </a:rPr>
              <a:t>https://ls.st/s23</a:t>
            </a:r>
            <a:endParaRPr lang="en-US" sz="1800" dirty="0">
              <a:solidFill>
                <a:schemeClr val="accent5"/>
              </a:solidFill>
            </a:endParaRPr>
          </a:p>
          <a:p>
            <a:endParaRPr lang="en-US" dirty="0">
              <a:solidFill>
                <a:schemeClr val="accent5"/>
              </a:solidFill>
            </a:endParaRPr>
          </a:p>
          <a:p>
            <a:r>
              <a:rPr lang="en-US" dirty="0"/>
              <a:t>which will take you to the long link above.</a:t>
            </a:r>
          </a:p>
          <a:p>
            <a:endParaRPr lang="en-US" dirty="0"/>
          </a:p>
          <a:p>
            <a:r>
              <a:rPr lang="en-US" dirty="0"/>
              <a:t>Then you can clone the repository as described</a:t>
            </a:r>
          </a:p>
          <a:p>
            <a:r>
              <a:rPr lang="en-US" dirty="0"/>
              <a:t>there and you’ll have all lectures, including these</a:t>
            </a:r>
          </a:p>
          <a:p>
            <a:r>
              <a:rPr lang="en-US" dirty="0"/>
              <a:t>slides, on your laptop.</a:t>
            </a:r>
          </a:p>
        </p:txBody>
      </p:sp>
    </p:spTree>
    <p:extLst>
      <p:ext uri="{BB962C8B-B14F-4D97-AF65-F5344CB8AC3E}">
        <p14:creationId xmlns:p14="http://schemas.microsoft.com/office/powerpoint/2010/main" val="2067476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13</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2495550" y="0"/>
            <a:ext cx="3302136"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5" name="Picture 4">
            <a:extLst>
              <a:ext uri="{FF2B5EF4-FFF2-40B4-BE49-F238E27FC236}">
                <a16:creationId xmlns:a16="http://schemas.microsoft.com/office/drawing/2014/main" id="{59EEEBED-86B5-CE53-B1DB-374720206119}"/>
              </a:ext>
            </a:extLst>
          </p:cNvPr>
          <p:cNvPicPr>
            <a:picLocks noChangeAspect="1"/>
          </p:cNvPicPr>
          <p:nvPr/>
        </p:nvPicPr>
        <p:blipFill>
          <a:blip r:embed="rId3"/>
          <a:stretch>
            <a:fillRect/>
          </a:stretch>
        </p:blipFill>
        <p:spPr>
          <a:xfrm>
            <a:off x="312314" y="995458"/>
            <a:ext cx="5678896" cy="3776248"/>
          </a:xfrm>
          <a:prstGeom prst="rect">
            <a:avLst/>
          </a:prstGeom>
        </p:spPr>
      </p:pic>
      <p:sp>
        <p:nvSpPr>
          <p:cNvPr id="2" name="TextBox 1">
            <a:extLst>
              <a:ext uri="{FF2B5EF4-FFF2-40B4-BE49-F238E27FC236}">
                <a16:creationId xmlns:a16="http://schemas.microsoft.com/office/drawing/2014/main" id="{8B334809-CCB6-684E-9B9A-10F393D8290D}"/>
              </a:ext>
            </a:extLst>
          </p:cNvPr>
          <p:cNvSpPr txBox="1"/>
          <p:nvPr/>
        </p:nvSpPr>
        <p:spPr>
          <a:xfrm>
            <a:off x="6151144" y="1439692"/>
            <a:ext cx="2680542" cy="2677656"/>
          </a:xfrm>
          <a:prstGeom prst="rect">
            <a:avLst/>
          </a:prstGeom>
          <a:noFill/>
        </p:spPr>
        <p:txBody>
          <a:bodyPr wrap="none" rtlCol="0">
            <a:spAutoFit/>
          </a:bodyPr>
          <a:lstStyle/>
          <a:p>
            <a:pPr algn="ctr"/>
            <a:r>
              <a:rPr lang="en-US" b="1" dirty="0"/>
              <a:t>Note:</a:t>
            </a:r>
          </a:p>
          <a:p>
            <a:pPr algn="ctr"/>
            <a:r>
              <a:rPr lang="en-US" dirty="0"/>
              <a:t>Not all lectures</a:t>
            </a:r>
          </a:p>
          <a:p>
            <a:pPr algn="ctr"/>
            <a:r>
              <a:rPr lang="en-US" dirty="0"/>
              <a:t>are available</a:t>
            </a:r>
          </a:p>
          <a:p>
            <a:pPr algn="ctr"/>
            <a:r>
              <a:rPr lang="en-US" dirty="0"/>
              <a:t>or in their final form</a:t>
            </a:r>
          </a:p>
          <a:p>
            <a:pPr algn="ctr"/>
            <a:r>
              <a:rPr lang="en-US" dirty="0"/>
              <a:t>at this time </a:t>
            </a:r>
            <a:r>
              <a:rPr lang="en-US" dirty="0">
                <a:sym typeface="Wingdings" pitchFamily="2" charset="2"/>
              </a:rPr>
              <a:t> </a:t>
            </a:r>
          </a:p>
          <a:p>
            <a:pPr algn="ctr"/>
            <a:endParaRPr lang="en-US" dirty="0">
              <a:sym typeface="Wingdings" pitchFamily="2" charset="2"/>
            </a:endParaRPr>
          </a:p>
          <a:p>
            <a:pPr algn="ctr"/>
            <a:r>
              <a:rPr lang="en-US" b="1" dirty="0">
                <a:sym typeface="Wingdings" pitchFamily="2" charset="2"/>
              </a:rPr>
              <a:t>git pull</a:t>
            </a:r>
          </a:p>
          <a:p>
            <a:pPr algn="ctr"/>
            <a:r>
              <a:rPr lang="en-US" dirty="0">
                <a:sym typeface="Wingdings" pitchFamily="2" charset="2"/>
              </a:rPr>
              <a:t>is how you refresh your</a:t>
            </a:r>
          </a:p>
          <a:p>
            <a:pPr algn="ctr"/>
            <a:r>
              <a:rPr lang="en-US" dirty="0">
                <a:sym typeface="Wingdings" pitchFamily="2" charset="2"/>
              </a:rPr>
              <a:t>copy of the repository</a:t>
            </a:r>
          </a:p>
          <a:p>
            <a:pPr algn="ctr"/>
            <a:r>
              <a:rPr lang="en-US" dirty="0">
                <a:sym typeface="Wingdings" pitchFamily="2" charset="2"/>
              </a:rPr>
              <a:t>to see new materials.</a:t>
            </a:r>
          </a:p>
          <a:p>
            <a:pPr algn="ctr"/>
            <a:endParaRPr lang="en-US" dirty="0">
              <a:sym typeface="Wingdings" pitchFamily="2" charset="2"/>
            </a:endParaRPr>
          </a:p>
          <a:p>
            <a:pPr algn="ctr"/>
            <a:r>
              <a:rPr lang="en-US" dirty="0">
                <a:sym typeface="Wingdings" pitchFamily="2" charset="2"/>
              </a:rPr>
              <a:t>More in this afternoon’s tutorial!</a:t>
            </a:r>
            <a:endParaRPr lang="en-US" dirty="0"/>
          </a:p>
        </p:txBody>
      </p:sp>
    </p:spTree>
    <p:extLst>
      <p:ext uri="{BB962C8B-B14F-4D97-AF65-F5344CB8AC3E}">
        <p14:creationId xmlns:p14="http://schemas.microsoft.com/office/powerpoint/2010/main" val="408347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14</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575403" y="0"/>
            <a:ext cx="2167323"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D12B8A59-C20B-FBB5-0BA9-269302491EBD}"/>
              </a:ext>
            </a:extLst>
          </p:cNvPr>
          <p:cNvSpPr txBox="1"/>
          <p:nvPr/>
        </p:nvSpPr>
        <p:spPr>
          <a:xfrm>
            <a:off x="148046" y="923109"/>
            <a:ext cx="8490857" cy="400110"/>
          </a:xfrm>
          <a:prstGeom prst="rect">
            <a:avLst/>
          </a:prstGeom>
          <a:noFill/>
        </p:spPr>
        <p:txBody>
          <a:bodyPr wrap="square" rtlCol="0">
            <a:spAutoFit/>
          </a:bodyPr>
          <a:lstStyle/>
          <a:p>
            <a:r>
              <a:rPr lang="en-US" sz="2000" b="1" dirty="0"/>
              <a:t>The School is organized around four main themes:</a:t>
            </a:r>
          </a:p>
        </p:txBody>
      </p:sp>
      <p:sp>
        <p:nvSpPr>
          <p:cNvPr id="5" name="TextBox 4">
            <a:extLst>
              <a:ext uri="{FF2B5EF4-FFF2-40B4-BE49-F238E27FC236}">
                <a16:creationId xmlns:a16="http://schemas.microsoft.com/office/drawing/2014/main" id="{9D04B9A7-D127-4341-9D73-9A15C2353743}"/>
              </a:ext>
            </a:extLst>
          </p:cNvPr>
          <p:cNvSpPr txBox="1"/>
          <p:nvPr/>
        </p:nvSpPr>
        <p:spPr>
          <a:xfrm>
            <a:off x="232809" y="1532709"/>
            <a:ext cx="8490857" cy="1200329"/>
          </a:xfrm>
          <a:prstGeom prst="rect">
            <a:avLst/>
          </a:prstGeom>
          <a:noFill/>
        </p:spPr>
        <p:txBody>
          <a:bodyPr wrap="square" rtlCol="0">
            <a:spAutoFit/>
          </a:bodyPr>
          <a:lstStyle/>
          <a:p>
            <a:pPr lvl="1"/>
            <a:r>
              <a:rPr lang="en-US" sz="1800" b="0" i="0" u="none" strike="noStrike" dirty="0">
                <a:solidFill>
                  <a:srgbClr val="000000"/>
                </a:solidFill>
                <a:effectLst/>
                <a:latin typeface="Arial" panose="020B0604020202020204" pitchFamily="34" charset="0"/>
              </a:rPr>
              <a:t>1) Science drivers for obtaining large astronomical datasets;</a:t>
            </a:r>
          </a:p>
          <a:p>
            <a:pPr lvl="1"/>
            <a:r>
              <a:rPr lang="en-US" sz="1800" dirty="0">
                <a:latin typeface="Arial" panose="020B0604020202020204" pitchFamily="34" charset="0"/>
              </a:rPr>
              <a:t>2) P</a:t>
            </a:r>
            <a:r>
              <a:rPr lang="en-US" sz="1800" b="0" i="0" u="none" strike="noStrike" dirty="0">
                <a:solidFill>
                  <a:srgbClr val="000000"/>
                </a:solidFill>
                <a:effectLst/>
                <a:latin typeface="Arial" panose="020B0604020202020204" pitchFamily="34" charset="0"/>
              </a:rPr>
              <a:t>ublicly available tools for accessing images, catalogs, and other datasets;</a:t>
            </a:r>
          </a:p>
          <a:p>
            <a:pPr lvl="1"/>
            <a:r>
              <a:rPr lang="en-US" sz="1800" dirty="0">
                <a:latin typeface="Arial" panose="020B0604020202020204" pitchFamily="34" charset="0"/>
              </a:rPr>
              <a:t>3) S</a:t>
            </a:r>
            <a:r>
              <a:rPr lang="en-US" sz="1800" b="0" i="0" u="none" strike="noStrike" dirty="0">
                <a:solidFill>
                  <a:srgbClr val="000000"/>
                </a:solidFill>
                <a:effectLst/>
                <a:latin typeface="Arial" panose="020B0604020202020204" pitchFamily="34" charset="0"/>
              </a:rPr>
              <a:t>tatistical methods for interpreting measurements;</a:t>
            </a:r>
          </a:p>
          <a:p>
            <a:pPr lvl="1"/>
            <a:r>
              <a:rPr lang="en-US" sz="1800" dirty="0">
                <a:latin typeface="Arial" panose="020B0604020202020204" pitchFamily="34" charset="0"/>
              </a:rPr>
              <a:t>4)</a:t>
            </a:r>
            <a:r>
              <a:rPr lang="en-US" sz="1800" b="0" i="0" u="none" strike="noStrike" dirty="0">
                <a:solidFill>
                  <a:srgbClr val="000000"/>
                </a:solidFill>
                <a:effectLst/>
                <a:latin typeface="Arial" panose="020B0604020202020204" pitchFamily="34" charset="0"/>
              </a:rPr>
              <a:t> </a:t>
            </a:r>
            <a:r>
              <a:rPr lang="en-US" sz="1800" dirty="0">
                <a:latin typeface="Arial" panose="020B0604020202020204" pitchFamily="34" charset="0"/>
              </a:rPr>
              <a:t>M</a:t>
            </a:r>
            <a:r>
              <a:rPr lang="en-US" sz="1800" b="0" i="0" u="none" strike="noStrike" dirty="0">
                <a:solidFill>
                  <a:srgbClr val="000000"/>
                </a:solidFill>
                <a:effectLst/>
                <a:latin typeface="Arial" panose="020B0604020202020204" pitchFamily="34" charset="0"/>
              </a:rPr>
              <a:t>odern data mining and machine learning methods and tools. </a:t>
            </a:r>
            <a:endParaRPr lang="en-US" sz="2000" dirty="0"/>
          </a:p>
        </p:txBody>
      </p:sp>
      <p:sp>
        <p:nvSpPr>
          <p:cNvPr id="7" name="TextBox 6">
            <a:extLst>
              <a:ext uri="{FF2B5EF4-FFF2-40B4-BE49-F238E27FC236}">
                <a16:creationId xmlns:a16="http://schemas.microsoft.com/office/drawing/2014/main" id="{E6D58E64-007E-1744-AB3C-FBBBDEAAD92C}"/>
              </a:ext>
            </a:extLst>
          </p:cNvPr>
          <p:cNvSpPr txBox="1"/>
          <p:nvPr/>
        </p:nvSpPr>
        <p:spPr>
          <a:xfrm>
            <a:off x="232808" y="3097267"/>
            <a:ext cx="8911192" cy="1477328"/>
          </a:xfrm>
          <a:prstGeom prst="rect">
            <a:avLst/>
          </a:prstGeom>
          <a:noFill/>
        </p:spPr>
        <p:txBody>
          <a:bodyPr wrap="square" rtlCol="0">
            <a:spAutoFit/>
          </a:bodyPr>
          <a:lstStyle/>
          <a:p>
            <a:pPr lvl="1"/>
            <a:r>
              <a:rPr lang="en-US" sz="1800" dirty="0"/>
              <a:t>You will hear about these from us, in a combination of lectures, tutorials, and programming exercises.</a:t>
            </a:r>
          </a:p>
          <a:p>
            <a:pPr lvl="1"/>
            <a:endParaRPr lang="en-US" sz="1800" dirty="0"/>
          </a:p>
          <a:p>
            <a:pPr lvl="1"/>
            <a:r>
              <a:rPr lang="en-US" sz="1800" dirty="0"/>
              <a:t>Additionally, </a:t>
            </a:r>
            <a:r>
              <a:rPr lang="en-US" sz="1800" b="1" dirty="0"/>
              <a:t>starting from Week 2 you will pick a project to work on with a team;</a:t>
            </a:r>
            <a:r>
              <a:rPr lang="en-US" sz="1800" dirty="0"/>
              <a:t> we’ll introduce the projects later this week.</a:t>
            </a:r>
          </a:p>
        </p:txBody>
      </p:sp>
    </p:spTree>
    <p:extLst>
      <p:ext uri="{BB962C8B-B14F-4D97-AF65-F5344CB8AC3E}">
        <p14:creationId xmlns:p14="http://schemas.microsoft.com/office/powerpoint/2010/main" val="4123257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15</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575403" y="0"/>
            <a:ext cx="2167323"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D12B8A59-C20B-FBB5-0BA9-269302491EBD}"/>
              </a:ext>
            </a:extLst>
          </p:cNvPr>
          <p:cNvSpPr txBox="1"/>
          <p:nvPr/>
        </p:nvSpPr>
        <p:spPr>
          <a:xfrm>
            <a:off x="148046" y="1019449"/>
            <a:ext cx="8490857" cy="400110"/>
          </a:xfrm>
          <a:prstGeom prst="rect">
            <a:avLst/>
          </a:prstGeom>
          <a:noFill/>
        </p:spPr>
        <p:txBody>
          <a:bodyPr wrap="square" rtlCol="0">
            <a:spAutoFit/>
          </a:bodyPr>
          <a:lstStyle/>
          <a:p>
            <a:r>
              <a:rPr lang="en-US" sz="2000" dirty="0"/>
              <a:t>Usually, </a:t>
            </a:r>
            <a:r>
              <a:rPr lang="en-US" sz="2000" b="1" dirty="0"/>
              <a:t>the daily schedule </a:t>
            </a:r>
            <a:r>
              <a:rPr lang="en-US" sz="2000" dirty="0"/>
              <a:t>looks like this:</a:t>
            </a:r>
          </a:p>
        </p:txBody>
      </p:sp>
      <p:sp>
        <p:nvSpPr>
          <p:cNvPr id="5" name="TextBox 4">
            <a:extLst>
              <a:ext uri="{FF2B5EF4-FFF2-40B4-BE49-F238E27FC236}">
                <a16:creationId xmlns:a16="http://schemas.microsoft.com/office/drawing/2014/main" id="{9D04B9A7-D127-4341-9D73-9A15C2353743}"/>
              </a:ext>
            </a:extLst>
          </p:cNvPr>
          <p:cNvSpPr txBox="1"/>
          <p:nvPr/>
        </p:nvSpPr>
        <p:spPr>
          <a:xfrm>
            <a:off x="232809" y="1671601"/>
            <a:ext cx="8490857" cy="2862322"/>
          </a:xfrm>
          <a:prstGeom prst="rect">
            <a:avLst/>
          </a:prstGeom>
          <a:noFill/>
        </p:spPr>
        <p:txBody>
          <a:bodyPr wrap="square" rtlCol="0">
            <a:spAutoFit/>
          </a:bodyPr>
          <a:lstStyle/>
          <a:p>
            <a:pPr lvl="1"/>
            <a:r>
              <a:rPr lang="en-US" sz="1800" dirty="0">
                <a:latin typeface="Arial" panose="020B0604020202020204" pitchFamily="34" charset="0"/>
              </a:rPr>
              <a:t>  8:30 to   9:45 Lecture 1</a:t>
            </a:r>
          </a:p>
          <a:p>
            <a:pPr lvl="1"/>
            <a:r>
              <a:rPr lang="en-US" sz="1800" dirty="0">
                <a:latin typeface="Arial" panose="020B0604020202020204" pitchFamily="34" charset="0"/>
              </a:rPr>
              <a:t>  9:45 to 10:15 Coffee</a:t>
            </a:r>
          </a:p>
          <a:p>
            <a:pPr lvl="1"/>
            <a:r>
              <a:rPr lang="en-US" sz="1800" dirty="0">
                <a:latin typeface="Arial" panose="020B0604020202020204" pitchFamily="34" charset="0"/>
              </a:rPr>
              <a:t>10:15 to 11:30 Lecture 2</a:t>
            </a:r>
          </a:p>
          <a:p>
            <a:pPr lvl="1"/>
            <a:r>
              <a:rPr lang="en-US" sz="1800" dirty="0">
                <a:latin typeface="Arial" panose="020B0604020202020204" pitchFamily="34" charset="0"/>
              </a:rPr>
              <a:t>11:30 to 11:45 Break</a:t>
            </a:r>
          </a:p>
          <a:p>
            <a:pPr lvl="1"/>
            <a:r>
              <a:rPr lang="en-US" sz="1800" dirty="0">
                <a:latin typeface="Arial" panose="020B0604020202020204" pitchFamily="34" charset="0"/>
              </a:rPr>
              <a:t>11:45 to 12:45 Lecture or Guest Talk or Student Talk</a:t>
            </a:r>
          </a:p>
          <a:p>
            <a:pPr lvl="1"/>
            <a:r>
              <a:rPr lang="en-US" sz="1800" dirty="0">
                <a:latin typeface="Arial" panose="020B0604020202020204" pitchFamily="34" charset="0"/>
              </a:rPr>
              <a:t>12:45 to 14:00 Lunch </a:t>
            </a:r>
          </a:p>
          <a:p>
            <a:pPr lvl="1"/>
            <a:endParaRPr lang="en-US" sz="1800" dirty="0">
              <a:latin typeface="Arial" panose="020B0604020202020204" pitchFamily="34" charset="0"/>
            </a:endParaRPr>
          </a:p>
          <a:p>
            <a:pPr lvl="1"/>
            <a:r>
              <a:rPr lang="en-US" sz="1800" b="1" dirty="0">
                <a:latin typeface="Arial" panose="020B0604020202020204" pitchFamily="34" charset="0"/>
              </a:rPr>
              <a:t>Afternoon:</a:t>
            </a:r>
            <a:r>
              <a:rPr lang="en-US" sz="1800" dirty="0">
                <a:latin typeface="Arial" panose="020B0604020202020204" pitchFamily="34" charset="0"/>
              </a:rPr>
              <a:t> Tutorials (week 1) or Project activity (weeks 2-4) </a:t>
            </a:r>
          </a:p>
          <a:p>
            <a:pPr lvl="1"/>
            <a:endParaRPr lang="en-US" sz="1800" dirty="0">
              <a:latin typeface="Arial" panose="020B0604020202020204" pitchFamily="34" charset="0"/>
            </a:endParaRPr>
          </a:p>
          <a:p>
            <a:pPr lvl="1"/>
            <a:r>
              <a:rPr lang="en-US" sz="1800" dirty="0">
                <a:latin typeface="Arial" panose="020B0604020202020204" pitchFamily="34" charset="0"/>
              </a:rPr>
              <a:t>19:00 to 20:00:  Guest Talk (some times)</a:t>
            </a:r>
          </a:p>
        </p:txBody>
      </p:sp>
    </p:spTree>
    <p:extLst>
      <p:ext uri="{BB962C8B-B14F-4D97-AF65-F5344CB8AC3E}">
        <p14:creationId xmlns:p14="http://schemas.microsoft.com/office/powerpoint/2010/main" val="448288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16</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2614553" y="0"/>
            <a:ext cx="4089024"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Guest lectures</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D12B8A59-C20B-FBB5-0BA9-269302491EBD}"/>
              </a:ext>
            </a:extLst>
          </p:cNvPr>
          <p:cNvSpPr txBox="1"/>
          <p:nvPr/>
        </p:nvSpPr>
        <p:spPr>
          <a:xfrm>
            <a:off x="148046" y="923109"/>
            <a:ext cx="8490857" cy="1015663"/>
          </a:xfrm>
          <a:prstGeom prst="rect">
            <a:avLst/>
          </a:prstGeom>
          <a:noFill/>
        </p:spPr>
        <p:txBody>
          <a:bodyPr wrap="square" rtlCol="0">
            <a:spAutoFit/>
          </a:bodyPr>
          <a:lstStyle/>
          <a:p>
            <a:pPr algn="just"/>
            <a:r>
              <a:rPr lang="en-US" sz="2000" dirty="0"/>
              <a:t>The school is made extra special by our excellent guest lecturers. They will cover research themes related to Big Data in Astronomy or Data Science Tools. </a:t>
            </a:r>
          </a:p>
        </p:txBody>
      </p:sp>
      <p:sp>
        <p:nvSpPr>
          <p:cNvPr id="7" name="TextBox 6">
            <a:extLst>
              <a:ext uri="{FF2B5EF4-FFF2-40B4-BE49-F238E27FC236}">
                <a16:creationId xmlns:a16="http://schemas.microsoft.com/office/drawing/2014/main" id="{E6D58E64-007E-1744-AB3C-FBBBDEAAD92C}"/>
              </a:ext>
            </a:extLst>
          </p:cNvPr>
          <p:cNvSpPr txBox="1"/>
          <p:nvPr/>
        </p:nvSpPr>
        <p:spPr>
          <a:xfrm>
            <a:off x="148046" y="2221555"/>
            <a:ext cx="8490857" cy="2677656"/>
          </a:xfrm>
          <a:prstGeom prst="rect">
            <a:avLst/>
          </a:prstGeom>
          <a:noFill/>
        </p:spPr>
        <p:txBody>
          <a:bodyPr wrap="square" rtlCol="0">
            <a:spAutoFit/>
          </a:bodyPr>
          <a:lstStyle/>
          <a:p>
            <a:pPr lvl="1"/>
            <a:r>
              <a:rPr lang="en-US" sz="1800" b="1" dirty="0"/>
              <a:t>        Our guest lecturers are:</a:t>
            </a:r>
          </a:p>
          <a:p>
            <a:pPr lvl="1" algn="r"/>
            <a:endParaRPr lang="en-US" sz="1800" dirty="0"/>
          </a:p>
          <a:p>
            <a:pPr lvl="1"/>
            <a:r>
              <a:rPr lang="en-US" sz="1800" dirty="0"/>
              <a:t>Stefano Cristiani			Giorgio Calderone  </a:t>
            </a:r>
          </a:p>
          <a:p>
            <a:pPr lvl="1"/>
            <a:r>
              <a:rPr lang="en-US" sz="1800" dirty="0"/>
              <a:t>Adam Hincks			Enrique Solano Marquez</a:t>
            </a:r>
          </a:p>
          <a:p>
            <a:pPr lvl="1"/>
            <a:r>
              <a:rPr lang="en-US" sz="1800" dirty="0"/>
              <a:t>Maria Elena </a:t>
            </a:r>
            <a:r>
              <a:rPr lang="en-US" sz="1800" dirty="0" err="1"/>
              <a:t>Monzani</a:t>
            </a:r>
            <a:r>
              <a:rPr lang="en-US" sz="1800" dirty="0"/>
              <a:t>		Richard D’Souza</a:t>
            </a:r>
          </a:p>
          <a:p>
            <a:pPr lvl="1"/>
            <a:r>
              <a:rPr lang="en-US" sz="1800" dirty="0" err="1"/>
              <a:t>Vernesa</a:t>
            </a:r>
            <a:r>
              <a:rPr lang="en-US" sz="1800" dirty="0"/>
              <a:t> </a:t>
            </a:r>
            <a:r>
              <a:rPr lang="en-US" sz="1800" dirty="0" err="1">
                <a:latin typeface="+mj-lt"/>
              </a:rPr>
              <a:t>Smol</a:t>
            </a:r>
            <a:r>
              <a:rPr lang="en-US" sz="1800" b="0" i="0" u="none" strike="noStrike" dirty="0" err="1">
                <a:solidFill>
                  <a:srgbClr val="000000"/>
                </a:solidFill>
                <a:effectLst/>
                <a:latin typeface="+mj-lt"/>
              </a:rPr>
              <a:t>č</a:t>
            </a:r>
            <a:r>
              <a:rPr lang="en-US" sz="1800" dirty="0" err="1">
                <a:latin typeface="+mj-lt"/>
              </a:rPr>
              <a:t>i</a:t>
            </a:r>
            <a:r>
              <a:rPr lang="en-US" sz="1800" dirty="0" err="1">
                <a:solidFill>
                  <a:schemeClr val="tx1"/>
                </a:solidFill>
                <a:latin typeface="+mj-lt"/>
                <a:ea typeface="Times New Roman"/>
                <a:cs typeface="Times New Roman"/>
                <a:sym typeface="Times New Roman"/>
              </a:rPr>
              <a:t>ć</a:t>
            </a:r>
            <a:r>
              <a:rPr lang="en-US" sz="1800" dirty="0">
                <a:latin typeface="+mj-lt"/>
              </a:rPr>
              <a:t>	</a:t>
            </a:r>
            <a:r>
              <a:rPr lang="en-US" sz="1800" dirty="0"/>
              <a:t>		Andrea </a:t>
            </a:r>
            <a:r>
              <a:rPr lang="en-US" sz="1800" dirty="0" err="1"/>
              <a:t>Grazian</a:t>
            </a:r>
            <a:endParaRPr lang="en-US" sz="1800" dirty="0"/>
          </a:p>
          <a:p>
            <a:pPr lvl="1"/>
            <a:r>
              <a:rPr lang="en-US" sz="1800" dirty="0" err="1"/>
              <a:t>Dovi</a:t>
            </a:r>
            <a:r>
              <a:rPr lang="en-US" sz="1800" dirty="0"/>
              <a:t> </a:t>
            </a:r>
            <a:r>
              <a:rPr lang="en-US" sz="1800" dirty="0" err="1"/>
              <a:t>Poznanski</a:t>
            </a:r>
            <a:r>
              <a:rPr lang="en-US" sz="1800" dirty="0"/>
              <a:t> 			</a:t>
            </a:r>
            <a:r>
              <a:rPr lang="en-US" sz="1800" i="0" u="none" strike="noStrike" dirty="0">
                <a:solidFill>
                  <a:srgbClr val="000000"/>
                </a:solidFill>
                <a:effectLst/>
                <a:latin typeface="Arial" panose="020B0604020202020204" pitchFamily="34" charset="0"/>
              </a:rPr>
              <a:t>Christopher </a:t>
            </a:r>
            <a:r>
              <a:rPr lang="en-US" sz="1800" i="0" u="none" strike="noStrike" dirty="0" err="1">
                <a:solidFill>
                  <a:srgbClr val="000000"/>
                </a:solidFill>
                <a:effectLst/>
                <a:latin typeface="Arial" panose="020B0604020202020204" pitchFamily="34" charset="0"/>
              </a:rPr>
              <a:t>Corbally</a:t>
            </a:r>
            <a:endParaRPr lang="en-US" sz="1800" i="0" u="none" strike="noStrike" dirty="0">
              <a:solidFill>
                <a:srgbClr val="000000"/>
              </a:solidFill>
              <a:effectLst/>
              <a:latin typeface="Arial" panose="020B0604020202020204" pitchFamily="34" charset="0"/>
            </a:endParaRPr>
          </a:p>
          <a:p>
            <a:pPr lvl="1"/>
            <a:r>
              <a:rPr lang="en-US" sz="1800" dirty="0">
                <a:latin typeface="Arial" panose="020B0604020202020204" pitchFamily="34" charset="0"/>
              </a:rPr>
              <a:t>Gabriele </a:t>
            </a:r>
            <a:r>
              <a:rPr lang="en-US" sz="1800" dirty="0" err="1">
                <a:latin typeface="Arial" panose="020B0604020202020204" pitchFamily="34" charset="0"/>
              </a:rPr>
              <a:t>Gionti</a:t>
            </a:r>
            <a:r>
              <a:rPr lang="en-US" sz="1800" dirty="0">
                <a:latin typeface="Arial" panose="020B0604020202020204" pitchFamily="34" charset="0"/>
              </a:rPr>
              <a:t>			Robert Macke</a:t>
            </a:r>
            <a:endParaRPr lang="en-US" sz="1800" dirty="0"/>
          </a:p>
          <a:p>
            <a:pPr lvl="1"/>
            <a:endParaRPr lang="en-US" sz="1800" dirty="0"/>
          </a:p>
        </p:txBody>
      </p:sp>
    </p:spTree>
    <p:extLst>
      <p:ext uri="{BB962C8B-B14F-4D97-AF65-F5344CB8AC3E}">
        <p14:creationId xmlns:p14="http://schemas.microsoft.com/office/powerpoint/2010/main" val="35884122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34B4A09-C8B0-2C46-A2ED-5ED9847C6216}"/>
              </a:ext>
            </a:extLst>
          </p:cNvPr>
          <p:cNvSpPr>
            <a:spLocks noGrp="1"/>
          </p:cNvSpPr>
          <p:nvPr>
            <p:ph type="sldNum" idx="12"/>
          </p:nvPr>
        </p:nvSpPr>
        <p:spPr/>
        <p:txBody>
          <a:bodyPr/>
          <a:lstStyle/>
          <a:p>
            <a:pPr marL="0" lvl="0" indent="0" algn="r" rtl="0">
              <a:spcBef>
                <a:spcPts val="0"/>
              </a:spcBef>
              <a:spcAft>
                <a:spcPts val="0"/>
              </a:spcAft>
              <a:buNone/>
            </a:pPr>
            <a:r>
              <a:rPr lang="en"/>
              <a:t>1</a:t>
            </a:r>
            <a:endParaRPr lang="en" dirty="0"/>
          </a:p>
        </p:txBody>
      </p:sp>
      <p:sp>
        <p:nvSpPr>
          <p:cNvPr id="5" name="LSST: the Greatest Movie of All Time">
            <a:extLst>
              <a:ext uri="{FF2B5EF4-FFF2-40B4-BE49-F238E27FC236}">
                <a16:creationId xmlns:a16="http://schemas.microsoft.com/office/drawing/2014/main" id="{309C052E-CD35-CA43-BF93-84CBFB4E33B4}"/>
              </a:ext>
            </a:extLst>
          </p:cNvPr>
          <p:cNvSpPr txBox="1"/>
          <p:nvPr/>
        </p:nvSpPr>
        <p:spPr>
          <a:xfrm>
            <a:off x="1923930" y="-1204"/>
            <a:ext cx="519579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b="1" dirty="0">
                <a:solidFill>
                  <a:schemeClr val="accent5"/>
                </a:solidFill>
                <a:latin typeface="Helvetica" pitchFamily="2" charset="0"/>
                <a:cs typeface="Times New Roman" panose="02020603050405020304" pitchFamily="18" charset="0"/>
              </a:rPr>
              <a:t>Additional (and amazing) activities</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8" name="TextBox 7">
            <a:extLst>
              <a:ext uri="{FF2B5EF4-FFF2-40B4-BE49-F238E27FC236}">
                <a16:creationId xmlns:a16="http://schemas.microsoft.com/office/drawing/2014/main" id="{007BB6CF-D40B-1047-832F-1A9AFFBCC081}"/>
              </a:ext>
            </a:extLst>
          </p:cNvPr>
          <p:cNvSpPr txBox="1"/>
          <p:nvPr/>
        </p:nvSpPr>
        <p:spPr>
          <a:xfrm>
            <a:off x="276396" y="1032786"/>
            <a:ext cx="8490857" cy="3893374"/>
          </a:xfrm>
          <a:prstGeom prst="rect">
            <a:avLst/>
          </a:prstGeom>
          <a:noFill/>
        </p:spPr>
        <p:txBody>
          <a:bodyPr wrap="square" rtlCol="0">
            <a:spAutoFit/>
          </a:bodyPr>
          <a:lstStyle/>
          <a:p>
            <a:pPr algn="just"/>
            <a:r>
              <a:rPr lang="en-US" sz="1900" dirty="0"/>
              <a:t>Besides lectures, guest lectures, student talks, and project activities, we will also share some social activities and experiences. These include:</a:t>
            </a:r>
          </a:p>
          <a:p>
            <a:pPr algn="just"/>
            <a:endParaRPr lang="en-US" sz="1900" dirty="0"/>
          </a:p>
          <a:p>
            <a:pPr algn="just"/>
            <a:r>
              <a:rPr lang="en-US" sz="1900" dirty="0"/>
              <a:t>The weekend trip to Firenze (June 9-11)</a:t>
            </a:r>
          </a:p>
          <a:p>
            <a:pPr algn="just"/>
            <a:endParaRPr lang="en-US" sz="1900" dirty="0"/>
          </a:p>
          <a:p>
            <a:pPr algn="just"/>
            <a:r>
              <a:rPr lang="en-US" sz="1900" dirty="0"/>
              <a:t>The papal audience (June 15)</a:t>
            </a:r>
          </a:p>
          <a:p>
            <a:pPr algn="just"/>
            <a:endParaRPr lang="en-US" sz="1900" dirty="0"/>
          </a:p>
          <a:p>
            <a:pPr algn="just"/>
            <a:r>
              <a:rPr lang="en-US" sz="1900" dirty="0"/>
              <a:t>The visit to the gardens and domes of the observatory (June 20)</a:t>
            </a:r>
          </a:p>
          <a:p>
            <a:pPr algn="just"/>
            <a:endParaRPr lang="en-US" sz="1900" dirty="0"/>
          </a:p>
          <a:p>
            <a:pPr algn="just"/>
            <a:r>
              <a:rPr lang="en-US" sz="1900" dirty="0"/>
              <a:t>The trip to the beach (June 24)</a:t>
            </a:r>
          </a:p>
          <a:p>
            <a:pPr algn="just"/>
            <a:endParaRPr lang="en-US" sz="1900" dirty="0"/>
          </a:p>
          <a:p>
            <a:pPr algn="just"/>
            <a:r>
              <a:rPr lang="en-US" sz="1900" dirty="0"/>
              <a:t>and others. </a:t>
            </a:r>
            <a:r>
              <a:rPr lang="en-US" sz="1900" b="1" dirty="0"/>
              <a:t>Stay tuned (via Slack) for updates!</a:t>
            </a:r>
          </a:p>
          <a:p>
            <a:pPr algn="just"/>
            <a:endParaRPr lang="en-US" sz="1900" dirty="0"/>
          </a:p>
        </p:txBody>
      </p:sp>
    </p:spTree>
    <p:extLst>
      <p:ext uri="{BB962C8B-B14F-4D97-AF65-F5344CB8AC3E}">
        <p14:creationId xmlns:p14="http://schemas.microsoft.com/office/powerpoint/2010/main" val="27697908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AC82B6A-9C12-EC46-AD27-D8C55F22D5ED}"/>
              </a:ext>
            </a:extLst>
          </p:cNvPr>
          <p:cNvSpPr>
            <a:spLocks noGrp="1"/>
          </p:cNvSpPr>
          <p:nvPr>
            <p:ph type="sldNum" idx="12"/>
          </p:nvPr>
        </p:nvSpPr>
        <p:spPr/>
        <p:txBody>
          <a:bodyPr/>
          <a:lstStyle/>
          <a:p>
            <a:pPr marL="0" lvl="0" indent="0" algn="r" rtl="0">
              <a:spcBef>
                <a:spcPts val="0"/>
              </a:spcBef>
              <a:spcAft>
                <a:spcPts val="0"/>
              </a:spcAft>
              <a:buNone/>
            </a:pPr>
            <a:r>
              <a:rPr lang="en"/>
              <a:t>1</a:t>
            </a:r>
            <a:endParaRPr lang="en" dirty="0"/>
          </a:p>
        </p:txBody>
      </p:sp>
      <p:sp>
        <p:nvSpPr>
          <p:cNvPr id="5" name="LSST: the Greatest Movie of All Time">
            <a:extLst>
              <a:ext uri="{FF2B5EF4-FFF2-40B4-BE49-F238E27FC236}">
                <a16:creationId xmlns:a16="http://schemas.microsoft.com/office/drawing/2014/main" id="{6D39B95F-FE18-A341-B2D6-1DC8CBD6E810}"/>
              </a:ext>
            </a:extLst>
          </p:cNvPr>
          <p:cNvSpPr txBox="1"/>
          <p:nvPr/>
        </p:nvSpPr>
        <p:spPr>
          <a:xfrm>
            <a:off x="1923930" y="-1204"/>
            <a:ext cx="519579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b="1" dirty="0">
                <a:solidFill>
                  <a:schemeClr val="accent5"/>
                </a:solidFill>
                <a:latin typeface="Helvetica" pitchFamily="2" charset="0"/>
                <a:cs typeface="Times New Roman" panose="02020603050405020304" pitchFamily="18" charset="0"/>
              </a:rPr>
              <a:t>From school to community</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6" name="TextBox 5">
            <a:extLst>
              <a:ext uri="{FF2B5EF4-FFF2-40B4-BE49-F238E27FC236}">
                <a16:creationId xmlns:a16="http://schemas.microsoft.com/office/drawing/2014/main" id="{0F51284D-4DB4-CB4E-B2D9-0186D342783B}"/>
              </a:ext>
            </a:extLst>
          </p:cNvPr>
          <p:cNvSpPr txBox="1"/>
          <p:nvPr/>
        </p:nvSpPr>
        <p:spPr>
          <a:xfrm>
            <a:off x="276396" y="1032786"/>
            <a:ext cx="8490857" cy="3877985"/>
          </a:xfrm>
          <a:prstGeom prst="rect">
            <a:avLst/>
          </a:prstGeom>
          <a:noFill/>
        </p:spPr>
        <p:txBody>
          <a:bodyPr wrap="square" rtlCol="0">
            <a:spAutoFit/>
          </a:bodyPr>
          <a:lstStyle/>
          <a:p>
            <a:pPr algn="just"/>
            <a:r>
              <a:rPr lang="en-US" sz="1900" dirty="0"/>
              <a:t>This is not a Summer school like any other. We get to spend a month together.</a:t>
            </a:r>
          </a:p>
          <a:p>
            <a:pPr algn="just"/>
            <a:endParaRPr lang="en-US" sz="1900" dirty="0"/>
          </a:p>
          <a:p>
            <a:pPr algn="just"/>
            <a:r>
              <a:rPr lang="en-US" sz="1800" dirty="0"/>
              <a:t>Something you learn with experience (the nice way of saying “with age”) is that </a:t>
            </a:r>
            <a:r>
              <a:rPr lang="en-US" sz="1900" b="1" dirty="0"/>
              <a:t>what matters more than the journey are the people you share it with!</a:t>
            </a:r>
          </a:p>
          <a:p>
            <a:pPr algn="just"/>
            <a:endParaRPr lang="en-US" sz="1900" dirty="0"/>
          </a:p>
          <a:p>
            <a:pPr algn="just"/>
            <a:r>
              <a:rPr lang="en-US" sz="1900" dirty="0"/>
              <a:t>We hope that you will learn something useful for your future career at this school! </a:t>
            </a:r>
          </a:p>
          <a:p>
            <a:pPr algn="just"/>
            <a:endParaRPr lang="en-US" sz="1900" dirty="0"/>
          </a:p>
          <a:p>
            <a:pPr algn="just"/>
            <a:r>
              <a:rPr lang="en-US" sz="1900" dirty="0"/>
              <a:t>But most of all, we hope that you’ll find your people and start building or growing your community – those who you trust and will be your friends, peer mentors, and collaborators </a:t>
            </a:r>
            <a:r>
              <a:rPr lang="en-US" sz="1900" b="1" dirty="0"/>
              <a:t>for many years to come</a:t>
            </a:r>
            <a:r>
              <a:rPr lang="en-US" sz="1900" dirty="0"/>
              <a:t>.</a:t>
            </a:r>
          </a:p>
          <a:p>
            <a:pPr algn="just"/>
            <a:endParaRPr lang="en-US" sz="1900" dirty="0"/>
          </a:p>
        </p:txBody>
      </p:sp>
    </p:spTree>
    <p:extLst>
      <p:ext uri="{BB962C8B-B14F-4D97-AF65-F5344CB8AC3E}">
        <p14:creationId xmlns:p14="http://schemas.microsoft.com/office/powerpoint/2010/main" val="20247335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34F74A3-3132-5B45-80D4-13CAC0211815}"/>
              </a:ext>
            </a:extLst>
          </p:cNvPr>
          <p:cNvSpPr>
            <a:spLocks noGrp="1"/>
          </p:cNvSpPr>
          <p:nvPr>
            <p:ph type="sldNum" idx="12"/>
          </p:nvPr>
        </p:nvSpPr>
        <p:spPr/>
        <p:txBody>
          <a:bodyPr/>
          <a:lstStyle/>
          <a:p>
            <a:pPr marL="0" lvl="0" indent="0" algn="r" rtl="0">
              <a:spcBef>
                <a:spcPts val="0"/>
              </a:spcBef>
              <a:spcAft>
                <a:spcPts val="0"/>
              </a:spcAft>
              <a:buNone/>
            </a:pPr>
            <a:r>
              <a:rPr lang="en"/>
              <a:t>1</a:t>
            </a:r>
            <a:endParaRPr lang="en" dirty="0"/>
          </a:p>
        </p:txBody>
      </p:sp>
      <p:sp>
        <p:nvSpPr>
          <p:cNvPr id="4" name="Text Placeholder 3">
            <a:extLst>
              <a:ext uri="{FF2B5EF4-FFF2-40B4-BE49-F238E27FC236}">
                <a16:creationId xmlns:a16="http://schemas.microsoft.com/office/drawing/2014/main" id="{B69DBF9E-B905-2247-B9FE-40D181719A32}"/>
              </a:ext>
            </a:extLst>
          </p:cNvPr>
          <p:cNvSpPr>
            <a:spLocks noGrp="1"/>
          </p:cNvSpPr>
          <p:nvPr>
            <p:ph type="body" idx="1"/>
          </p:nvPr>
        </p:nvSpPr>
        <p:spPr/>
        <p:txBody>
          <a:bodyPr/>
          <a:lstStyle/>
          <a:p>
            <a:pPr marL="114300" indent="0">
              <a:buNone/>
            </a:pPr>
            <a:r>
              <a:rPr lang="en-US" dirty="0"/>
              <a:t>To everyone who has built momentum, supported us every step of the way, and allowed us to be here today, in particular:</a:t>
            </a:r>
          </a:p>
          <a:p>
            <a:pPr marL="114300" indent="0">
              <a:buNone/>
            </a:pPr>
            <a:endParaRPr lang="en-US" dirty="0"/>
          </a:p>
          <a:p>
            <a:pPr marL="114300" indent="0">
              <a:buNone/>
            </a:pPr>
            <a:r>
              <a:rPr lang="en-US" dirty="0"/>
              <a:t>Director Guy </a:t>
            </a:r>
            <a:r>
              <a:rPr lang="en-US" dirty="0" err="1"/>
              <a:t>Consolmagno</a:t>
            </a:r>
            <a:endParaRPr lang="en-US" dirty="0"/>
          </a:p>
          <a:p>
            <a:pPr marL="114300" indent="0">
              <a:buNone/>
            </a:pPr>
            <a:r>
              <a:rPr lang="en-US" dirty="0"/>
              <a:t>Dean Alessandro </a:t>
            </a:r>
            <a:r>
              <a:rPr lang="en-US" dirty="0" err="1"/>
              <a:t>Omizzolo</a:t>
            </a:r>
            <a:endParaRPr lang="en-US" dirty="0"/>
          </a:p>
          <a:p>
            <a:pPr marL="114300" indent="0">
              <a:buNone/>
            </a:pPr>
            <a:r>
              <a:rPr lang="en-US" dirty="0"/>
              <a:t>Stefano Cristiani</a:t>
            </a:r>
          </a:p>
          <a:p>
            <a:pPr marL="114300" indent="0">
              <a:buNone/>
            </a:pPr>
            <a:r>
              <a:rPr lang="en-US" dirty="0"/>
              <a:t>Andrea </a:t>
            </a:r>
            <a:r>
              <a:rPr lang="en-US" dirty="0" err="1"/>
              <a:t>Grazian</a:t>
            </a:r>
            <a:endParaRPr lang="en-US" dirty="0"/>
          </a:p>
          <a:p>
            <a:pPr marL="114300" indent="0">
              <a:buNone/>
            </a:pPr>
            <a:r>
              <a:rPr lang="en-US" dirty="0"/>
              <a:t>Antonio </a:t>
            </a:r>
            <a:r>
              <a:rPr lang="en-US" dirty="0" err="1"/>
              <a:t>Coretti</a:t>
            </a:r>
            <a:r>
              <a:rPr lang="en-US" dirty="0"/>
              <a:t> </a:t>
            </a:r>
          </a:p>
          <a:p>
            <a:pPr marL="114300" indent="0">
              <a:buNone/>
            </a:pPr>
            <a:r>
              <a:rPr lang="en-US" dirty="0"/>
              <a:t>Matteo </a:t>
            </a:r>
            <a:r>
              <a:rPr lang="en-US" dirty="0" err="1"/>
              <a:t>Galaverni</a:t>
            </a:r>
            <a:endParaRPr lang="en-US" dirty="0"/>
          </a:p>
          <a:p>
            <a:pPr marL="114300" indent="0">
              <a:buNone/>
            </a:pPr>
            <a:r>
              <a:rPr lang="en-US" dirty="0"/>
              <a:t>Federico </a:t>
            </a:r>
            <a:r>
              <a:rPr lang="en-US" dirty="0" err="1"/>
              <a:t>Balzoni</a:t>
            </a:r>
            <a:endParaRPr lang="en-US" dirty="0"/>
          </a:p>
          <a:p>
            <a:pPr marL="114300" indent="0">
              <a:buNone/>
            </a:pPr>
            <a:endParaRPr lang="en-US" dirty="0"/>
          </a:p>
        </p:txBody>
      </p:sp>
      <p:sp>
        <p:nvSpPr>
          <p:cNvPr id="5" name="LSST: the Greatest Movie of All Time">
            <a:extLst>
              <a:ext uri="{FF2B5EF4-FFF2-40B4-BE49-F238E27FC236}">
                <a16:creationId xmlns:a16="http://schemas.microsoft.com/office/drawing/2014/main" id="{97329C35-F28B-524B-8915-3D71FC63B1BE}"/>
              </a:ext>
            </a:extLst>
          </p:cNvPr>
          <p:cNvSpPr txBox="1"/>
          <p:nvPr/>
        </p:nvSpPr>
        <p:spPr>
          <a:xfrm>
            <a:off x="1923930" y="-1204"/>
            <a:ext cx="519579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b="1" dirty="0">
                <a:solidFill>
                  <a:schemeClr val="accent5"/>
                </a:solidFill>
                <a:latin typeface="Helvetica" pitchFamily="2" charset="0"/>
                <a:cs typeface="Times New Roman" panose="02020603050405020304" pitchFamily="18" charset="0"/>
              </a:rPr>
              <a:t>A big thank you!</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6" name="Picture 5">
            <a:extLst>
              <a:ext uri="{FF2B5EF4-FFF2-40B4-BE49-F238E27FC236}">
                <a16:creationId xmlns:a16="http://schemas.microsoft.com/office/drawing/2014/main" id="{C6DEBB47-48D6-134F-B1E8-2EBEEE84CA79}"/>
              </a:ext>
            </a:extLst>
          </p:cNvPr>
          <p:cNvPicPr>
            <a:picLocks noChangeAspect="1"/>
          </p:cNvPicPr>
          <p:nvPr/>
        </p:nvPicPr>
        <p:blipFill>
          <a:blip r:embed="rId2"/>
          <a:stretch>
            <a:fillRect/>
          </a:stretch>
        </p:blipFill>
        <p:spPr>
          <a:xfrm>
            <a:off x="4245560" y="1731523"/>
            <a:ext cx="4102729" cy="2801060"/>
          </a:xfrm>
          <a:prstGeom prst="rect">
            <a:avLst/>
          </a:prstGeom>
        </p:spPr>
      </p:pic>
    </p:spTree>
    <p:extLst>
      <p:ext uri="{BB962C8B-B14F-4D97-AF65-F5344CB8AC3E}">
        <p14:creationId xmlns:p14="http://schemas.microsoft.com/office/powerpoint/2010/main" val="1950602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2</a:t>
            </a:fld>
            <a:endParaRPr/>
          </a:p>
        </p:txBody>
      </p:sp>
      <p:sp>
        <p:nvSpPr>
          <p:cNvPr id="3" name="Željko Ivezić (pronounced as Bill)…">
            <a:extLst>
              <a:ext uri="{FF2B5EF4-FFF2-40B4-BE49-F238E27FC236}">
                <a16:creationId xmlns:a16="http://schemas.microsoft.com/office/drawing/2014/main" id="{70DCC59E-1949-545A-2DD3-6153D01C68C5}"/>
              </a:ext>
            </a:extLst>
          </p:cNvPr>
          <p:cNvSpPr txBox="1"/>
          <p:nvPr/>
        </p:nvSpPr>
        <p:spPr>
          <a:xfrm>
            <a:off x="123494" y="951833"/>
            <a:ext cx="8952410" cy="36779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500">
                <a:solidFill>
                  <a:srgbClr val="FF4013"/>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1) Introductions (following the School Booklet)  </a:t>
            </a:r>
          </a:p>
          <a:p>
            <a:pPr defTabSz="304800">
              <a:defRPr sz="2500">
                <a:solidFill>
                  <a:srgbClr val="FF4013"/>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- 1 min per person, quick background, interests, tell us one thing that 	   </a:t>
            </a:r>
          </a:p>
          <a:p>
            <a:pPr defTabSz="304800">
              <a:defRPr sz="2500">
                <a:solidFill>
                  <a:srgbClr val="FF4013"/>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makes you excited to be here today</a:t>
            </a:r>
          </a:p>
          <a:p>
            <a:pPr defTabSz="304800">
              <a:defRPr sz="2500">
                <a:solidFill>
                  <a:srgbClr val="FFFC41"/>
                </a:solidFill>
                <a:latin typeface="+mn-lt"/>
                <a:ea typeface="+mn-ea"/>
                <a:cs typeface="+mn-cs"/>
                <a:sym typeface="Gill Sans"/>
              </a:defRPr>
            </a:pPr>
            <a:endPar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endParaRP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2) Code of Conduct</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 we all come from different backgrounds and thus we need to set common</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expectations to make the School a pleasant experience for everyone.</a:t>
            </a:r>
          </a:p>
          <a:p>
            <a:pPr defTabSz="304800">
              <a:defRPr sz="2500">
                <a:solidFill>
                  <a:srgbClr val="FFFC41"/>
                </a:solidFill>
                <a:latin typeface="+mn-lt"/>
                <a:ea typeface="+mn-ea"/>
                <a:cs typeface="+mn-cs"/>
                <a:sym typeface="Gill Sans"/>
              </a:defRPr>
            </a:pPr>
            <a:endPar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endParaRP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3) Lecture plan, GitHub, additional activities</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 what the School will cover, how days are organized, where you will</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get lectures and other materials</a:t>
            </a:r>
          </a:p>
          <a:p>
            <a:pPr defTabSz="304800">
              <a:defRPr sz="2500">
                <a:solidFill>
                  <a:srgbClr val="FFFC41"/>
                </a:solidFill>
                <a:latin typeface="+mn-lt"/>
                <a:ea typeface="+mn-ea"/>
                <a:cs typeface="+mn-cs"/>
                <a:sym typeface="Gill Sans"/>
              </a:defRPr>
            </a:pPr>
            <a:endPar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endParaRP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4) Discussion and Questions </a:t>
            </a: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714772" y="-10849"/>
            <a:ext cx="5526931"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algn="ct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Outline</a:t>
            </a:r>
            <a:endParaRPr sz="2400" b="1" dirty="0">
              <a:solidFill>
                <a:schemeClr val="accent5"/>
              </a:solidFill>
              <a:latin typeface="Helvetica" pitchFamily="2" charset="0"/>
              <a:cs typeface="Times New Roman" panose="02020603050405020304" pitchFamily="18" charset="0"/>
            </a:endParaRPr>
          </a:p>
          <a:p>
            <a:pPr algn="ctr"/>
            <a:r>
              <a:rPr sz="1050" dirty="0"/>
              <a:t> </a:t>
            </a:r>
          </a:p>
        </p:txBody>
      </p:sp>
    </p:spTree>
    <p:extLst>
      <p:ext uri="{BB962C8B-B14F-4D97-AF65-F5344CB8AC3E}">
        <p14:creationId xmlns:p14="http://schemas.microsoft.com/office/powerpoint/2010/main" val="22966420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20</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840508" y="-45991"/>
            <a:ext cx="6428509"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Discussion and Questions</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95D7E9A7-85C2-194E-4620-1ECA153A6A89}"/>
              </a:ext>
            </a:extLst>
          </p:cNvPr>
          <p:cNvSpPr txBox="1"/>
          <p:nvPr/>
        </p:nvSpPr>
        <p:spPr>
          <a:xfrm>
            <a:off x="240145" y="951346"/>
            <a:ext cx="8709891" cy="2893100"/>
          </a:xfrm>
          <a:prstGeom prst="rect">
            <a:avLst/>
          </a:prstGeom>
          <a:noFill/>
        </p:spPr>
        <p:txBody>
          <a:bodyPr wrap="square" rtlCol="0">
            <a:spAutoFit/>
          </a:bodyPr>
          <a:lstStyle/>
          <a:p>
            <a:r>
              <a:rPr lang="en-US" dirty="0"/>
              <a:t>Before we start discussion, one more thing: in order to make our Tuesday afternoon activity more efficient,</a:t>
            </a:r>
          </a:p>
          <a:p>
            <a:r>
              <a:rPr lang="en-US" b="1" dirty="0"/>
              <a:t>you need to open two accounts </a:t>
            </a:r>
            <a:r>
              <a:rPr lang="en-US" dirty="0"/>
              <a:t>to be able to access data from various surveys. When you get a chance </a:t>
            </a:r>
            <a:r>
              <a:rPr lang="en-US" b="1" dirty="0"/>
              <a:t>later today </a:t>
            </a:r>
            <a:r>
              <a:rPr lang="en-US" dirty="0"/>
              <a:t>(it takes up to 24 hours to get approval), please do the following:</a:t>
            </a:r>
          </a:p>
          <a:p>
            <a:endParaRPr lang="en-US" dirty="0"/>
          </a:p>
          <a:p>
            <a:r>
              <a:rPr lang="en-US" b="1" dirty="0"/>
              <a:t>1) Go to </a:t>
            </a:r>
            <a:r>
              <a:rPr lang="en-US" b="1" dirty="0" err="1"/>
              <a:t>NOIRLab</a:t>
            </a:r>
            <a:r>
              <a:rPr lang="en-US" b="1" dirty="0"/>
              <a:t> </a:t>
            </a:r>
            <a:r>
              <a:rPr lang="en-US" b="1" dirty="0" err="1"/>
              <a:t>DataLab’s</a:t>
            </a:r>
            <a:r>
              <a:rPr lang="en-US" b="1" dirty="0"/>
              <a:t> login page:</a:t>
            </a:r>
          </a:p>
          <a:p>
            <a:r>
              <a:rPr lang="en-US" dirty="0">
                <a:hlinkClick r:id="rId3"/>
              </a:rPr>
              <a:t>https://datalab.noirlab.edu/account/login.html</a:t>
            </a:r>
            <a:endParaRPr lang="en-US" dirty="0"/>
          </a:p>
          <a:p>
            <a:endParaRPr lang="en-US" dirty="0"/>
          </a:p>
          <a:p>
            <a:r>
              <a:rPr lang="en-US" dirty="0"/>
              <a:t>and open yourself an account (see the bottom left link “Create Account”).</a:t>
            </a:r>
          </a:p>
          <a:p>
            <a:endParaRPr lang="en-US" dirty="0"/>
          </a:p>
          <a:p>
            <a:r>
              <a:rPr lang="en-US" b="1" dirty="0"/>
              <a:t>2) Go to the IRSA portal:</a:t>
            </a:r>
          </a:p>
          <a:p>
            <a:r>
              <a:rPr lang="en-US" b="0" i="0" dirty="0">
                <a:effectLst/>
                <a:latin typeface="Helvetica" pitchFamily="2" charset="0"/>
                <a:hlinkClick r:id="rId4"/>
              </a:rPr>
              <a:t>https://irsa.ipac.caltech.edu/frontpage/</a:t>
            </a:r>
            <a:endParaRPr lang="en-US" b="0" i="0" dirty="0">
              <a:effectLst/>
              <a:latin typeface="Helvetica" pitchFamily="2" charset="0"/>
            </a:endParaRPr>
          </a:p>
          <a:p>
            <a:endParaRPr lang="en-US" dirty="0">
              <a:latin typeface="Helvetica" pitchFamily="2" charset="0"/>
            </a:endParaRPr>
          </a:p>
          <a:p>
            <a:r>
              <a:rPr lang="en-US" dirty="0">
                <a:latin typeface="Helvetica" pitchFamily="2" charset="0"/>
              </a:rPr>
              <a:t>and click first on “Login” in the top right corner, and then “Create New Account” at the bottom.</a:t>
            </a:r>
            <a:endParaRPr lang="en-US" dirty="0"/>
          </a:p>
        </p:txBody>
      </p:sp>
    </p:spTree>
    <p:extLst>
      <p:ext uri="{BB962C8B-B14F-4D97-AF65-F5344CB8AC3E}">
        <p14:creationId xmlns:p14="http://schemas.microsoft.com/office/powerpoint/2010/main" val="17675355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3</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645920" y="-50146"/>
            <a:ext cx="742187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Introductions</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2" name="Picture 1">
            <a:extLst>
              <a:ext uri="{FF2B5EF4-FFF2-40B4-BE49-F238E27FC236}">
                <a16:creationId xmlns:a16="http://schemas.microsoft.com/office/drawing/2014/main" id="{C76A9875-C609-442D-1BA6-46D7F82F2404}"/>
              </a:ext>
            </a:extLst>
          </p:cNvPr>
          <p:cNvPicPr>
            <a:picLocks noChangeAspect="1"/>
          </p:cNvPicPr>
          <p:nvPr/>
        </p:nvPicPr>
        <p:blipFill>
          <a:blip r:embed="rId3"/>
          <a:stretch>
            <a:fillRect/>
          </a:stretch>
        </p:blipFill>
        <p:spPr>
          <a:xfrm>
            <a:off x="1350715" y="0"/>
            <a:ext cx="6616700" cy="4724400"/>
          </a:xfrm>
          <a:prstGeom prst="rect">
            <a:avLst/>
          </a:prstGeom>
        </p:spPr>
      </p:pic>
    </p:spTree>
    <p:extLst>
      <p:ext uri="{BB962C8B-B14F-4D97-AF65-F5344CB8AC3E}">
        <p14:creationId xmlns:p14="http://schemas.microsoft.com/office/powerpoint/2010/main" val="2968111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4</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645920" y="-50146"/>
            <a:ext cx="742187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Introductions</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2" name="Picture 1">
            <a:extLst>
              <a:ext uri="{FF2B5EF4-FFF2-40B4-BE49-F238E27FC236}">
                <a16:creationId xmlns:a16="http://schemas.microsoft.com/office/drawing/2014/main" id="{010D7AD6-4516-6503-6A29-3CA4FDC6DD7F}"/>
              </a:ext>
            </a:extLst>
          </p:cNvPr>
          <p:cNvPicPr>
            <a:picLocks noChangeAspect="1"/>
          </p:cNvPicPr>
          <p:nvPr/>
        </p:nvPicPr>
        <p:blipFill>
          <a:blip r:embed="rId3"/>
          <a:stretch>
            <a:fillRect/>
          </a:stretch>
        </p:blipFill>
        <p:spPr>
          <a:xfrm>
            <a:off x="1260301" y="66972"/>
            <a:ext cx="6616700" cy="2311400"/>
          </a:xfrm>
          <a:prstGeom prst="rect">
            <a:avLst/>
          </a:prstGeom>
        </p:spPr>
      </p:pic>
      <p:pic>
        <p:nvPicPr>
          <p:cNvPr id="3" name="Picture 2">
            <a:extLst>
              <a:ext uri="{FF2B5EF4-FFF2-40B4-BE49-F238E27FC236}">
                <a16:creationId xmlns:a16="http://schemas.microsoft.com/office/drawing/2014/main" id="{64C98EEF-461B-B071-EE88-21B16FA7C4C9}"/>
              </a:ext>
            </a:extLst>
          </p:cNvPr>
          <p:cNvPicPr>
            <a:picLocks noChangeAspect="1"/>
          </p:cNvPicPr>
          <p:nvPr/>
        </p:nvPicPr>
        <p:blipFill>
          <a:blip r:embed="rId4"/>
          <a:stretch>
            <a:fillRect/>
          </a:stretch>
        </p:blipFill>
        <p:spPr>
          <a:xfrm>
            <a:off x="1260301" y="2378372"/>
            <a:ext cx="6616700" cy="2273300"/>
          </a:xfrm>
          <a:prstGeom prst="rect">
            <a:avLst/>
          </a:prstGeom>
        </p:spPr>
      </p:pic>
    </p:spTree>
    <p:extLst>
      <p:ext uri="{BB962C8B-B14F-4D97-AF65-F5344CB8AC3E}">
        <p14:creationId xmlns:p14="http://schemas.microsoft.com/office/powerpoint/2010/main" val="1440845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idx="12"/>
          </p:nvPr>
        </p:nvSpPr>
        <p:spPr/>
        <p:txBody>
          <a:bodyPr/>
          <a:lstStyle>
            <a:lvl1pPr defTabSz="438150">
              <a:defRPr sz="675">
                <a:uFillTx/>
                <a:latin typeface="+mn-lt"/>
                <a:ea typeface="+mn-ea"/>
                <a:cs typeface="+mn-cs"/>
                <a:sym typeface="Gill Sans"/>
              </a:defRPr>
            </a:lvl1pPr>
          </a:lstStyle>
          <a:p>
            <a:fld id="{86CB4B4D-7CA3-9044-876B-883B54F8677D}" type="slidenum">
              <a:rPr lang="en-US"/>
              <a:pPr/>
              <a:t>5</a:t>
            </a:fld>
            <a:endParaRPr lang="en-US"/>
          </a:p>
        </p:txBody>
      </p:sp>
      <p:pic>
        <p:nvPicPr>
          <p:cNvPr id="2" name="Picture 1">
            <a:extLst>
              <a:ext uri="{FF2B5EF4-FFF2-40B4-BE49-F238E27FC236}">
                <a16:creationId xmlns:a16="http://schemas.microsoft.com/office/drawing/2014/main" id="{9FFBB83B-3F18-69E0-EBC7-CCEAEE57B8A0}"/>
              </a:ext>
            </a:extLst>
          </p:cNvPr>
          <p:cNvPicPr>
            <a:picLocks noChangeAspect="1"/>
          </p:cNvPicPr>
          <p:nvPr/>
        </p:nvPicPr>
        <p:blipFill>
          <a:blip r:embed="rId3"/>
          <a:stretch>
            <a:fillRect/>
          </a:stretch>
        </p:blipFill>
        <p:spPr>
          <a:xfrm>
            <a:off x="2151758" y="56668"/>
            <a:ext cx="5042263" cy="4693183"/>
          </a:xfrm>
          <a:prstGeom prst="rect">
            <a:avLst/>
          </a:prstGeom>
        </p:spPr>
      </p:pic>
    </p:spTree>
    <p:extLst>
      <p:ext uri="{BB962C8B-B14F-4D97-AF65-F5344CB8AC3E}">
        <p14:creationId xmlns:p14="http://schemas.microsoft.com/office/powerpoint/2010/main" val="1355483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6</a:t>
            </a:fld>
            <a:endParaRPr/>
          </a:p>
        </p:txBody>
      </p:sp>
      <p:pic>
        <p:nvPicPr>
          <p:cNvPr id="2" name="Picture 1">
            <a:extLst>
              <a:ext uri="{FF2B5EF4-FFF2-40B4-BE49-F238E27FC236}">
                <a16:creationId xmlns:a16="http://schemas.microsoft.com/office/drawing/2014/main" id="{9CE475F1-EEB9-3FF8-FD87-C57968AD4038}"/>
              </a:ext>
            </a:extLst>
          </p:cNvPr>
          <p:cNvPicPr>
            <a:picLocks noChangeAspect="1"/>
          </p:cNvPicPr>
          <p:nvPr/>
        </p:nvPicPr>
        <p:blipFill>
          <a:blip r:embed="rId3"/>
          <a:stretch>
            <a:fillRect/>
          </a:stretch>
        </p:blipFill>
        <p:spPr>
          <a:xfrm>
            <a:off x="1870511" y="66972"/>
            <a:ext cx="5215454" cy="2440135"/>
          </a:xfrm>
          <a:prstGeom prst="rect">
            <a:avLst/>
          </a:prstGeom>
        </p:spPr>
      </p:pic>
      <p:pic>
        <p:nvPicPr>
          <p:cNvPr id="3" name="Picture 2">
            <a:extLst>
              <a:ext uri="{FF2B5EF4-FFF2-40B4-BE49-F238E27FC236}">
                <a16:creationId xmlns:a16="http://schemas.microsoft.com/office/drawing/2014/main" id="{7DEB21EF-6529-6F67-3CA1-2DAD15EE125B}"/>
              </a:ext>
            </a:extLst>
          </p:cNvPr>
          <p:cNvPicPr>
            <a:picLocks noChangeAspect="1"/>
          </p:cNvPicPr>
          <p:nvPr/>
        </p:nvPicPr>
        <p:blipFill>
          <a:blip r:embed="rId4"/>
          <a:stretch>
            <a:fillRect/>
          </a:stretch>
        </p:blipFill>
        <p:spPr>
          <a:xfrm>
            <a:off x="796697" y="3139738"/>
            <a:ext cx="6400800" cy="1549400"/>
          </a:xfrm>
          <a:prstGeom prst="rect">
            <a:avLst/>
          </a:prstGeom>
        </p:spPr>
      </p:pic>
      <p:pic>
        <p:nvPicPr>
          <p:cNvPr id="5" name="Picture 4">
            <a:extLst>
              <a:ext uri="{FF2B5EF4-FFF2-40B4-BE49-F238E27FC236}">
                <a16:creationId xmlns:a16="http://schemas.microsoft.com/office/drawing/2014/main" id="{28B9F780-31C6-BF63-8299-D5DF18041E6F}"/>
              </a:ext>
            </a:extLst>
          </p:cNvPr>
          <p:cNvPicPr>
            <a:picLocks noChangeAspect="1"/>
          </p:cNvPicPr>
          <p:nvPr/>
        </p:nvPicPr>
        <p:blipFill>
          <a:blip r:embed="rId5"/>
          <a:stretch>
            <a:fillRect/>
          </a:stretch>
        </p:blipFill>
        <p:spPr>
          <a:xfrm>
            <a:off x="3728938" y="2611354"/>
            <a:ext cx="1498600" cy="431800"/>
          </a:xfrm>
          <a:prstGeom prst="rect">
            <a:avLst/>
          </a:prstGeom>
        </p:spPr>
      </p:pic>
      <p:pic>
        <p:nvPicPr>
          <p:cNvPr id="6" name="Picture 5">
            <a:extLst>
              <a:ext uri="{FF2B5EF4-FFF2-40B4-BE49-F238E27FC236}">
                <a16:creationId xmlns:a16="http://schemas.microsoft.com/office/drawing/2014/main" id="{665B7794-D891-7339-8A4D-CB5E84608C8C}"/>
              </a:ext>
            </a:extLst>
          </p:cNvPr>
          <p:cNvPicPr>
            <a:picLocks noChangeAspect="1"/>
          </p:cNvPicPr>
          <p:nvPr/>
        </p:nvPicPr>
        <p:blipFill>
          <a:blip r:embed="rId6"/>
          <a:stretch>
            <a:fillRect/>
          </a:stretch>
        </p:blipFill>
        <p:spPr>
          <a:xfrm>
            <a:off x="7197497" y="3159198"/>
            <a:ext cx="917245" cy="1549400"/>
          </a:xfrm>
          <a:prstGeom prst="rect">
            <a:avLst/>
          </a:prstGeom>
        </p:spPr>
      </p:pic>
    </p:spTree>
    <p:extLst>
      <p:ext uri="{BB962C8B-B14F-4D97-AF65-F5344CB8AC3E}">
        <p14:creationId xmlns:p14="http://schemas.microsoft.com/office/powerpoint/2010/main" val="1086370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7</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196025" y="0"/>
            <a:ext cx="292608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1F87AB11-9313-71D8-176A-224A3C13BF74}"/>
              </a:ext>
            </a:extLst>
          </p:cNvPr>
          <p:cNvSpPr txBox="1"/>
          <p:nvPr/>
        </p:nvSpPr>
        <p:spPr>
          <a:xfrm>
            <a:off x="191589" y="1018903"/>
            <a:ext cx="8876210" cy="3416320"/>
          </a:xfrm>
          <a:prstGeom prst="rect">
            <a:avLst/>
          </a:prstGeom>
          <a:noFill/>
        </p:spPr>
        <p:txBody>
          <a:bodyPr wrap="square" rtlCol="0">
            <a:spAutoFit/>
          </a:bodyPr>
          <a:lstStyle/>
          <a:p>
            <a:r>
              <a:rPr lang="en-US" sz="1800" b="0" i="0" u="none" strike="noStrike" dirty="0">
                <a:solidFill>
                  <a:schemeClr val="tx1"/>
                </a:solidFill>
                <a:effectLst/>
                <a:latin typeface="Source Sans Pro" panose="020B0503030403020204" pitchFamily="34" charset="0"/>
              </a:rPr>
              <a:t>The Vatican Observatory Summer School aims to be a welcoming environment to all</a:t>
            </a:r>
            <a:r>
              <a:rPr lang="en-US" sz="1800" dirty="0">
                <a:solidFill>
                  <a:schemeClr val="tx1"/>
                </a:solidFill>
                <a:latin typeface="Source Sans Pro" panose="020B0503030403020204" pitchFamily="34" charset="0"/>
              </a:rPr>
              <a:t>.</a:t>
            </a:r>
            <a:endParaRPr lang="en-US" sz="1800" b="0" i="0" u="none" strike="noStrike" dirty="0">
              <a:solidFill>
                <a:schemeClr val="tx1"/>
              </a:solidFill>
              <a:effectLst/>
              <a:latin typeface="Source Sans Pro" panose="020B0503030403020204" pitchFamily="34" charset="0"/>
            </a:endParaRPr>
          </a:p>
          <a:p>
            <a:endParaRPr lang="en-US" sz="1800" b="0" i="0" u="none" strike="noStrike" dirty="0">
              <a:solidFill>
                <a:schemeClr val="tx1"/>
              </a:solidFill>
              <a:effectLst/>
              <a:latin typeface="Source Sans Pro" panose="020B0503030403020204" pitchFamily="34" charset="0"/>
            </a:endParaRPr>
          </a:p>
          <a:p>
            <a:r>
              <a:rPr lang="en-US" sz="1800" b="0" i="0" u="none" strike="noStrike" dirty="0">
                <a:solidFill>
                  <a:schemeClr val="tx1"/>
                </a:solidFill>
                <a:effectLst/>
                <a:latin typeface="Source Sans Pro" panose="020B0503030403020204" pitchFamily="34" charset="0"/>
              </a:rPr>
              <a:t>We are committed to creating an </a:t>
            </a:r>
            <a:r>
              <a:rPr lang="en-US" sz="1800" b="0" i="0" u="none" strike="noStrike" dirty="0">
                <a:solidFill>
                  <a:srgbClr val="00B0F0"/>
                </a:solidFill>
                <a:effectLst/>
                <a:latin typeface="Source Sans Pro" panose="020B0503030403020204" pitchFamily="34" charset="0"/>
              </a:rPr>
              <a:t>inclusive</a:t>
            </a:r>
            <a:r>
              <a:rPr lang="en-US" sz="1800" b="0" i="0" u="none" strike="noStrike" dirty="0">
                <a:solidFill>
                  <a:schemeClr val="tx1"/>
                </a:solidFill>
                <a:effectLst/>
                <a:latin typeface="Source Sans Pro" panose="020B0503030403020204" pitchFamily="34" charset="0"/>
              </a:rPr>
              <a:t>, </a:t>
            </a:r>
            <a:r>
              <a:rPr lang="en-US" sz="1800" b="0" i="0" u="none" strike="noStrike" dirty="0">
                <a:solidFill>
                  <a:srgbClr val="00B0F0"/>
                </a:solidFill>
                <a:effectLst/>
                <a:latin typeface="Source Sans Pro" panose="020B0503030403020204" pitchFamily="34" charset="0"/>
              </a:rPr>
              <a:t>collaborative</a:t>
            </a:r>
            <a:r>
              <a:rPr lang="en-US" sz="1800" b="0" i="0" u="none" strike="noStrike" dirty="0">
                <a:solidFill>
                  <a:schemeClr val="tx1"/>
                </a:solidFill>
                <a:effectLst/>
                <a:latin typeface="Source Sans Pro" panose="020B0503030403020204" pitchFamily="34" charset="0"/>
              </a:rPr>
              <a:t> environment, which welcomes </a:t>
            </a:r>
            <a:r>
              <a:rPr lang="en-US" sz="1800" b="0" i="0" u="none" strike="noStrike" dirty="0">
                <a:solidFill>
                  <a:srgbClr val="00B0F0"/>
                </a:solidFill>
                <a:effectLst/>
                <a:latin typeface="Source Sans Pro" panose="020B0503030403020204" pitchFamily="34" charset="0"/>
              </a:rPr>
              <a:t>passionate</a:t>
            </a:r>
            <a:r>
              <a:rPr lang="en-US" sz="1800" b="0" i="0" u="none" strike="noStrike" dirty="0">
                <a:solidFill>
                  <a:schemeClr val="tx1"/>
                </a:solidFill>
                <a:effectLst/>
                <a:latin typeface="Source Sans Pro" panose="020B0503030403020204" pitchFamily="34" charset="0"/>
              </a:rPr>
              <a:t> and </a:t>
            </a:r>
            <a:r>
              <a:rPr lang="en-US" sz="1800" b="0" i="0" u="none" strike="noStrike" dirty="0">
                <a:solidFill>
                  <a:srgbClr val="00B0F0"/>
                </a:solidFill>
                <a:effectLst/>
                <a:latin typeface="Source Sans Pro" panose="020B0503030403020204" pitchFamily="34" charset="0"/>
              </a:rPr>
              <a:t>thoughtful</a:t>
            </a:r>
            <a:r>
              <a:rPr lang="en-US" sz="1800" b="0" i="0" u="none" strike="noStrike" dirty="0">
                <a:solidFill>
                  <a:schemeClr val="tx1"/>
                </a:solidFill>
                <a:effectLst/>
                <a:latin typeface="Source Sans Pro" panose="020B0503030403020204" pitchFamily="34" charset="0"/>
              </a:rPr>
              <a:t> discussion and interaction and </a:t>
            </a:r>
            <a:r>
              <a:rPr lang="en-US" sz="1800" b="0" i="0" u="none" strike="noStrike" dirty="0">
                <a:solidFill>
                  <a:srgbClr val="00B0F0"/>
                </a:solidFill>
                <a:effectLst/>
                <a:latin typeface="Source Sans Pro" panose="020B0503030403020204" pitchFamily="34" charset="0"/>
              </a:rPr>
              <a:t>respects </a:t>
            </a:r>
            <a:r>
              <a:rPr lang="en-US" sz="1800" b="0" i="0" u="none" strike="noStrike" dirty="0">
                <a:solidFill>
                  <a:schemeClr val="tx1"/>
                </a:solidFill>
                <a:effectLst/>
                <a:latin typeface="Source Sans Pro" panose="020B0503030403020204" pitchFamily="34" charset="0"/>
              </a:rPr>
              <a:t>everyone’s cultural and other backgrounds.</a:t>
            </a:r>
          </a:p>
          <a:p>
            <a:endParaRPr lang="en-US" sz="1800" dirty="0">
              <a:solidFill>
                <a:schemeClr val="tx1"/>
              </a:solidFill>
              <a:latin typeface="Source Sans Pro" panose="020B0503030403020204" pitchFamily="34" charset="0"/>
            </a:endParaRPr>
          </a:p>
          <a:p>
            <a:r>
              <a:rPr lang="en-US" sz="1800" dirty="0">
                <a:solidFill>
                  <a:schemeClr val="tx1"/>
                </a:solidFill>
                <a:latin typeface="Source Sans Pro" panose="020B0503030403020204" pitchFamily="34" charset="0"/>
                <a:ea typeface="Source Sans Pro" panose="020B0503030403020204" pitchFamily="34" charset="0"/>
              </a:rPr>
              <a:t>The code of conduct applies to every interaction, verbal and written, while here at the school. </a:t>
            </a:r>
          </a:p>
          <a:p>
            <a:endParaRPr lang="en-US" sz="1800" b="0" i="0" u="none" strike="noStrike" dirty="0">
              <a:solidFill>
                <a:schemeClr val="tx1"/>
              </a:solidFill>
              <a:effectLst/>
              <a:latin typeface="Source Sans Pro" panose="020B0503030403020204" pitchFamily="34" charset="0"/>
            </a:endParaRPr>
          </a:p>
          <a:p>
            <a:endParaRPr lang="en-US" sz="1800" dirty="0">
              <a:solidFill>
                <a:schemeClr val="tx1"/>
              </a:solidFill>
              <a:latin typeface="Source Sans Pro" panose="020B0503030403020204" pitchFamily="34" charset="0"/>
            </a:endParaRPr>
          </a:p>
          <a:p>
            <a:endParaRPr lang="en-US" sz="1800" dirty="0">
              <a:solidFill>
                <a:schemeClr val="tx1"/>
              </a:solidFill>
              <a:latin typeface="Source Sans Pro" panose="020B0503030403020204" pitchFamily="34" charset="0"/>
            </a:endParaRPr>
          </a:p>
          <a:p>
            <a:r>
              <a:rPr lang="en-US" sz="1800" b="0" i="0" u="none" strike="noStrike" dirty="0">
                <a:solidFill>
                  <a:schemeClr val="tx1"/>
                </a:solidFill>
                <a:effectLst/>
                <a:latin typeface="Source Sans Pro" panose="020B0503030403020204" pitchFamily="34" charset="0"/>
              </a:rPr>
              <a:t> </a:t>
            </a:r>
            <a:endParaRPr lang="en-US" sz="1800" dirty="0">
              <a:solidFill>
                <a:schemeClr val="tx1"/>
              </a:solidFill>
            </a:endParaRPr>
          </a:p>
        </p:txBody>
      </p:sp>
    </p:spTree>
    <p:extLst>
      <p:ext uri="{BB962C8B-B14F-4D97-AF65-F5344CB8AC3E}">
        <p14:creationId xmlns:p14="http://schemas.microsoft.com/office/powerpoint/2010/main" val="40984781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8</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196025" y="0"/>
            <a:ext cx="292608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1F87AB11-9313-71D8-176A-224A3C13BF74}"/>
              </a:ext>
            </a:extLst>
          </p:cNvPr>
          <p:cNvSpPr txBox="1"/>
          <p:nvPr/>
        </p:nvSpPr>
        <p:spPr>
          <a:xfrm>
            <a:off x="191589" y="1018903"/>
            <a:ext cx="8876210" cy="3416320"/>
          </a:xfrm>
          <a:prstGeom prst="rect">
            <a:avLst/>
          </a:prstGeom>
          <a:noFill/>
        </p:spPr>
        <p:txBody>
          <a:bodyPr wrap="square" rtlCol="0">
            <a:spAutoFit/>
          </a:bodyPr>
          <a:lstStyle/>
          <a:p>
            <a:r>
              <a:rPr lang="en-US" sz="1800" b="0" i="0" u="none" strike="noStrike" dirty="0">
                <a:solidFill>
                  <a:schemeClr val="tx2">
                    <a:lumMod val="75000"/>
                  </a:schemeClr>
                </a:solidFill>
                <a:effectLst/>
                <a:latin typeface="Source Sans Pro" panose="020B0503030403020204" pitchFamily="34" charset="0"/>
              </a:rPr>
              <a:t>The Vatican Observatory Summer School aims to be a welcoming environment to all</a:t>
            </a:r>
            <a:r>
              <a:rPr lang="en-US" sz="1800" dirty="0">
                <a:solidFill>
                  <a:schemeClr val="tx2">
                    <a:lumMod val="75000"/>
                  </a:schemeClr>
                </a:solidFill>
                <a:latin typeface="Source Sans Pro" panose="020B0503030403020204" pitchFamily="34" charset="0"/>
              </a:rPr>
              <a:t>.</a:t>
            </a:r>
            <a:endParaRPr lang="en-US" sz="1800" b="0" i="0" u="none" strike="noStrike" dirty="0">
              <a:solidFill>
                <a:schemeClr val="tx2">
                  <a:lumMod val="75000"/>
                </a:schemeClr>
              </a:solidFill>
              <a:effectLst/>
              <a:latin typeface="Source Sans Pro" panose="020B0503030403020204" pitchFamily="34" charset="0"/>
            </a:endParaRPr>
          </a:p>
          <a:p>
            <a:endParaRPr lang="en-US" sz="1800" b="0" i="0" u="none" strike="noStrike" dirty="0">
              <a:solidFill>
                <a:schemeClr val="tx2">
                  <a:lumMod val="75000"/>
                </a:schemeClr>
              </a:solidFill>
              <a:effectLst/>
              <a:latin typeface="Source Sans Pro" panose="020B0503030403020204" pitchFamily="34" charset="0"/>
            </a:endParaRPr>
          </a:p>
          <a:p>
            <a:r>
              <a:rPr lang="en-US" sz="1800" b="0" i="0" u="none" strike="noStrike" dirty="0">
                <a:solidFill>
                  <a:schemeClr val="tx2">
                    <a:lumMod val="75000"/>
                  </a:schemeClr>
                </a:solidFill>
                <a:effectLst/>
                <a:latin typeface="Source Sans Pro" panose="020B0503030403020204" pitchFamily="34" charset="0"/>
              </a:rPr>
              <a:t>We are committed to creating an inclusive, collaborative environment, which welcomes passionate and thoughtful discussion and interaction and respects everyone’s cultural and other backgrounds.</a:t>
            </a:r>
          </a:p>
          <a:p>
            <a:endParaRPr lang="en-US" sz="1800" dirty="0">
              <a:solidFill>
                <a:schemeClr val="tx2">
                  <a:lumMod val="75000"/>
                </a:schemeClr>
              </a:solidFill>
              <a:latin typeface="Source Sans Pro" panose="020B0503030403020204" pitchFamily="34" charset="0"/>
            </a:endParaRPr>
          </a:p>
          <a:p>
            <a:r>
              <a:rPr lang="en-US" sz="1800" dirty="0">
                <a:solidFill>
                  <a:schemeClr val="tx2">
                    <a:lumMod val="75000"/>
                  </a:schemeClr>
                </a:solidFill>
                <a:latin typeface="Source Sans Pro" panose="020B0503030403020204" pitchFamily="34" charset="0"/>
                <a:ea typeface="Source Sans Pro" panose="020B0503030403020204" pitchFamily="34" charset="0"/>
              </a:rPr>
              <a:t>The code of conduct applies to every interaction, verbal and written, while here at the school. </a:t>
            </a:r>
          </a:p>
          <a:p>
            <a:endParaRPr lang="en-US" sz="1800" dirty="0">
              <a:solidFill>
                <a:schemeClr val="tx2">
                  <a:lumMod val="75000"/>
                </a:schemeClr>
              </a:solidFill>
              <a:latin typeface="Source Sans Pro" panose="020B0503030403020204" pitchFamily="34" charset="0"/>
              <a:ea typeface="Source Sans Pro" panose="020B0503030403020204" pitchFamily="34" charset="0"/>
            </a:endParaRPr>
          </a:p>
          <a:p>
            <a:r>
              <a:rPr lang="en-US" sz="1800" b="0" i="0" u="none" strike="noStrike" dirty="0">
                <a:solidFill>
                  <a:schemeClr val="tx1"/>
                </a:solidFill>
                <a:effectLst/>
                <a:latin typeface="Source Sans Pro" panose="020B0503030403020204" pitchFamily="34" charset="0"/>
              </a:rPr>
              <a:t>We will adhere to the following principles in order to provide a learning environment that produces rigor and excellence (developed by Federica Bianco and </a:t>
            </a:r>
            <a:r>
              <a:rPr lang="en-US" sz="1800" b="0" i="0" u="none" strike="noStrike" dirty="0" err="1">
                <a:solidFill>
                  <a:schemeClr val="tx1"/>
                </a:solidFill>
                <a:effectLst/>
                <a:latin typeface="Source Sans Pro" panose="020B0503030403020204" pitchFamily="34" charset="0"/>
              </a:rPr>
              <a:t>Lucianne</a:t>
            </a:r>
            <a:r>
              <a:rPr lang="en-US" sz="1800" b="0" i="0" u="none" strike="noStrike" dirty="0">
                <a:solidFill>
                  <a:schemeClr val="tx1"/>
                </a:solidFill>
                <a:effectLst/>
                <a:latin typeface="Source Sans Pro" panose="020B0503030403020204" pitchFamily="34" charset="0"/>
              </a:rPr>
              <a:t> </a:t>
            </a:r>
            <a:r>
              <a:rPr lang="en-US" sz="1800" b="0" i="0" u="none" strike="noStrike" dirty="0" err="1">
                <a:solidFill>
                  <a:schemeClr val="tx1"/>
                </a:solidFill>
                <a:effectLst/>
                <a:latin typeface="Source Sans Pro" panose="020B0503030403020204" pitchFamily="34" charset="0"/>
              </a:rPr>
              <a:t>Walkowicz</a:t>
            </a:r>
            <a:r>
              <a:rPr lang="en-US" sz="1800" b="0" i="0" u="none" strike="noStrike" dirty="0">
                <a:solidFill>
                  <a:schemeClr val="tx1"/>
                </a:solidFill>
                <a:effectLst/>
                <a:latin typeface="Source Sans Pro" panose="020B0503030403020204" pitchFamily="34" charset="0"/>
              </a:rPr>
              <a:t> for</a:t>
            </a:r>
            <a:r>
              <a:rPr lang="en-US" sz="1800" dirty="0">
                <a:solidFill>
                  <a:schemeClr val="tx1"/>
                </a:solidFill>
                <a:latin typeface="Source Sans Pro" panose="020B0503030403020204" pitchFamily="34" charset="0"/>
              </a:rPr>
              <a:t> </a:t>
            </a:r>
            <a:r>
              <a:rPr lang="en-US" sz="1800" b="0" i="0" u="none" strike="noStrike" dirty="0">
                <a:solidFill>
                  <a:schemeClr val="tx1"/>
                </a:solidFill>
                <a:effectLst/>
                <a:latin typeface="Source Sans Pro" panose="020B0503030403020204" pitchFamily="34" charset="0"/>
              </a:rPr>
              <a:t>Rubin Observatory) :</a:t>
            </a:r>
            <a:endParaRPr lang="en-US" sz="1800" dirty="0">
              <a:solidFill>
                <a:schemeClr val="tx2">
                  <a:lumMod val="75000"/>
                </a:schemeClr>
              </a:solidFill>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3588901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9</a:t>
            </a:fld>
            <a:endParaRPr/>
          </a:p>
        </p:txBody>
      </p:sp>
      <p:sp>
        <p:nvSpPr>
          <p:cNvPr id="5" name="TextBox 4">
            <a:extLst>
              <a:ext uri="{FF2B5EF4-FFF2-40B4-BE49-F238E27FC236}">
                <a16:creationId xmlns:a16="http://schemas.microsoft.com/office/drawing/2014/main" id="{D04060C9-F435-0582-6979-EC5C69D0F993}"/>
              </a:ext>
            </a:extLst>
          </p:cNvPr>
          <p:cNvSpPr txBox="1"/>
          <p:nvPr/>
        </p:nvSpPr>
        <p:spPr>
          <a:xfrm>
            <a:off x="76200" y="834712"/>
            <a:ext cx="9067800" cy="4093428"/>
          </a:xfrm>
          <a:prstGeom prst="rect">
            <a:avLst/>
          </a:prstGeom>
          <a:noFill/>
        </p:spPr>
        <p:txBody>
          <a:bodyPr wrap="square">
            <a:spAutoFit/>
          </a:bodyPr>
          <a:lstStyle/>
          <a:p>
            <a:r>
              <a:rPr lang="en-US" sz="2000" b="1" dirty="0">
                <a:effectLst/>
                <a:latin typeface="inherit"/>
              </a:rPr>
              <a:t>Be Kind</a:t>
            </a:r>
            <a:br>
              <a:rPr lang="en-US" sz="2000" dirty="0"/>
            </a:br>
            <a:r>
              <a:rPr lang="en-US" sz="2000" dirty="0"/>
              <a:t>Acting with and encouraging kindness strengthens individuals, relationships, and communities.</a:t>
            </a:r>
          </a:p>
          <a:p>
            <a:endParaRPr lang="en-US" sz="2000" dirty="0"/>
          </a:p>
          <a:p>
            <a:r>
              <a:rPr lang="en-US" sz="2000" b="1" dirty="0">
                <a:effectLst/>
                <a:latin typeface="inherit"/>
              </a:rPr>
              <a:t>Trust</a:t>
            </a:r>
            <a:br>
              <a:rPr lang="en-US" sz="2000" dirty="0"/>
            </a:br>
            <a:r>
              <a:rPr lang="en-US" sz="2000" dirty="0"/>
              <a:t>An inclusive, collaborative environment is best achieved when there is mutual trust, based upon honest behavior, throughout the community.</a:t>
            </a:r>
          </a:p>
          <a:p>
            <a:endParaRPr lang="en-US" sz="2000" b="1" dirty="0">
              <a:effectLst/>
              <a:latin typeface="inherit"/>
            </a:endParaRPr>
          </a:p>
          <a:p>
            <a:r>
              <a:rPr lang="en-US" sz="2000" b="1" dirty="0">
                <a:effectLst/>
                <a:latin typeface="inherit"/>
              </a:rPr>
              <a:t>Respect</a:t>
            </a:r>
            <a:br>
              <a:rPr lang="en-US" sz="2000" dirty="0"/>
            </a:br>
            <a:r>
              <a:rPr lang="en-US" sz="1900" dirty="0"/>
              <a:t>Inclusive environments foster excellence by challenging us to consider a variety of viewpoints and approaches. We honor alternate viewpoints as opportunities for discussion and learning, and therefore treat others with respect, even if we </a:t>
            </a:r>
            <a:r>
              <a:rPr lang="en-US" sz="1800" dirty="0"/>
              <a:t>disagree. </a:t>
            </a:r>
          </a:p>
        </p:txBody>
      </p:sp>
      <p:sp>
        <p:nvSpPr>
          <p:cNvPr id="6" name="LSST: the Greatest Movie of All Time">
            <a:extLst>
              <a:ext uri="{FF2B5EF4-FFF2-40B4-BE49-F238E27FC236}">
                <a16:creationId xmlns:a16="http://schemas.microsoft.com/office/drawing/2014/main" id="{D9638084-B2ED-6843-86AB-0501A26F6F76}"/>
              </a:ext>
            </a:extLst>
          </p:cNvPr>
          <p:cNvSpPr txBox="1"/>
          <p:nvPr/>
        </p:nvSpPr>
        <p:spPr>
          <a:xfrm>
            <a:off x="3196025" y="0"/>
            <a:ext cx="292608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Tree>
    <p:extLst>
      <p:ext uri="{BB962C8B-B14F-4D97-AF65-F5344CB8AC3E}">
        <p14:creationId xmlns:p14="http://schemas.microsoft.com/office/powerpoint/2010/main" val="2650525666"/>
      </p:ext>
    </p:extLst>
  </p:cSld>
  <p:clrMapOvr>
    <a:masterClrMapping/>
  </p:clrMapOvr>
</p:sld>
</file>

<file path=ppt/theme/theme1.xml><?xml version="1.0" encoding="utf-8"?>
<a:theme xmlns:a="http://schemas.openxmlformats.org/drawingml/2006/main" name="Rubin template -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60438</TotalTime>
  <Words>1364</Words>
  <Application>Microsoft Macintosh PowerPoint</Application>
  <PresentationFormat>On-screen Show (16:9)</PresentationFormat>
  <Paragraphs>207</Paragraphs>
  <Slides>20</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Helvetica</vt:lpstr>
      <vt:lpstr>Source Sans Pro</vt:lpstr>
      <vt:lpstr>Source Sans Pro SemiBold</vt:lpstr>
      <vt:lpstr>Arial</vt:lpstr>
      <vt:lpstr>inherit</vt:lpstr>
      <vt:lpstr>Rubin template -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cp:lastModifiedBy>Zeljko Ivezic</cp:lastModifiedBy>
  <cp:revision>153</cp:revision>
  <dcterms:modified xsi:type="dcterms:W3CDTF">2023-06-04T11:22:10Z</dcterms:modified>
</cp:coreProperties>
</file>